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7" r:id="rId2"/>
    <p:sldId id="324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</p:sldIdLst>
  <p:sldSz cx="16256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D755"/>
    <a:srgbClr val="9BE551"/>
    <a:srgbClr val="E85EC4"/>
    <a:srgbClr val="7878DE"/>
    <a:srgbClr val="82BBD4"/>
    <a:srgbClr val="EED53E"/>
    <a:srgbClr val="B62076"/>
    <a:srgbClr val="8DD7CB"/>
    <a:srgbClr val="FF7C80"/>
    <a:srgbClr val="BCE5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49" d="100"/>
          <a:sy n="49" d="100"/>
        </p:scale>
        <p:origin x="139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995312"/>
            <a:ext cx="13817600" cy="4244622"/>
          </a:xfrm>
        </p:spPr>
        <p:txBody>
          <a:bodyPr anchor="b"/>
          <a:lstStyle>
            <a:lvl1pPr algn="ctr">
              <a:defRPr sz="10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0" y="6403623"/>
            <a:ext cx="12192000" cy="2943577"/>
          </a:xfrm>
        </p:spPr>
        <p:txBody>
          <a:bodyPr/>
          <a:lstStyle>
            <a:lvl1pPr marL="0" indent="0" algn="ctr">
              <a:buNone/>
              <a:defRPr sz="4267"/>
            </a:lvl1pPr>
            <a:lvl2pPr marL="812810" indent="0" algn="ctr">
              <a:buNone/>
              <a:defRPr sz="3556"/>
            </a:lvl2pPr>
            <a:lvl3pPr marL="1625620" indent="0" algn="ctr">
              <a:buNone/>
              <a:defRPr sz="3200"/>
            </a:lvl3pPr>
            <a:lvl4pPr marL="2438430" indent="0" algn="ctr">
              <a:buNone/>
              <a:defRPr sz="2844"/>
            </a:lvl4pPr>
            <a:lvl5pPr marL="3251241" indent="0" algn="ctr">
              <a:buNone/>
              <a:defRPr sz="2844"/>
            </a:lvl5pPr>
            <a:lvl6pPr marL="4064051" indent="0" algn="ctr">
              <a:buNone/>
              <a:defRPr sz="2844"/>
            </a:lvl6pPr>
            <a:lvl7pPr marL="4876861" indent="0" algn="ctr">
              <a:buNone/>
              <a:defRPr sz="2844"/>
            </a:lvl7pPr>
            <a:lvl8pPr marL="5689671" indent="0" algn="ctr">
              <a:buNone/>
              <a:defRPr sz="2844"/>
            </a:lvl8pPr>
            <a:lvl9pPr marL="6502481" indent="0" algn="ctr">
              <a:buNone/>
              <a:defRPr sz="284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290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060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3201" y="649111"/>
            <a:ext cx="3505200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1" y="649111"/>
            <a:ext cx="10312400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3809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3193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134" y="3039537"/>
            <a:ext cx="14020800" cy="5071532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134" y="8159048"/>
            <a:ext cx="14020800" cy="2666999"/>
          </a:xfrm>
        </p:spPr>
        <p:txBody>
          <a:bodyPr/>
          <a:lstStyle>
            <a:lvl1pPr marL="0" indent="0">
              <a:buNone/>
              <a:defRPr sz="4267">
                <a:solidFill>
                  <a:schemeClr val="tx1"/>
                </a:solidFill>
              </a:defRPr>
            </a:lvl1pPr>
            <a:lvl2pPr marL="812810" indent="0">
              <a:buNone/>
              <a:defRPr sz="3556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4571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3245556"/>
            <a:ext cx="690880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3245556"/>
            <a:ext cx="690880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9470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649114"/>
            <a:ext cx="14020800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719" y="2988734"/>
            <a:ext cx="6877049" cy="1464732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719" y="4453467"/>
            <a:ext cx="6877049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29601" y="2988734"/>
            <a:ext cx="6910917" cy="1464732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29601" y="4453467"/>
            <a:ext cx="6910917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1087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1562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6102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812800"/>
            <a:ext cx="524298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0917" y="1755425"/>
            <a:ext cx="8229600" cy="8664222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7"/>
            </a:lvl3pPr>
            <a:lvl4pPr>
              <a:defRPr sz="3556"/>
            </a:lvl4pPr>
            <a:lvl5pPr>
              <a:defRPr sz="3556"/>
            </a:lvl5pPr>
            <a:lvl6pPr>
              <a:defRPr sz="3556"/>
            </a:lvl6pPr>
            <a:lvl7pPr>
              <a:defRPr sz="3556"/>
            </a:lvl7pPr>
            <a:lvl8pPr>
              <a:defRPr sz="3556"/>
            </a:lvl8pPr>
            <a:lvl9pPr>
              <a:defRPr sz="355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7" y="3657600"/>
            <a:ext cx="524298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6878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812800"/>
            <a:ext cx="524298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0917" y="1755425"/>
            <a:ext cx="8229600" cy="8664222"/>
          </a:xfrm>
        </p:spPr>
        <p:txBody>
          <a:bodyPr anchor="t"/>
          <a:lstStyle>
            <a:lvl1pPr marL="0" indent="0">
              <a:buNone/>
              <a:defRPr sz="5689"/>
            </a:lvl1pPr>
            <a:lvl2pPr marL="812810" indent="0">
              <a:buNone/>
              <a:defRPr sz="4978"/>
            </a:lvl2pPr>
            <a:lvl3pPr marL="1625620" indent="0">
              <a:buNone/>
              <a:defRPr sz="4267"/>
            </a:lvl3pPr>
            <a:lvl4pPr marL="2438430" indent="0">
              <a:buNone/>
              <a:defRPr sz="3556"/>
            </a:lvl4pPr>
            <a:lvl5pPr marL="3251241" indent="0">
              <a:buNone/>
              <a:defRPr sz="3556"/>
            </a:lvl5pPr>
            <a:lvl6pPr marL="4064051" indent="0">
              <a:buNone/>
              <a:defRPr sz="3556"/>
            </a:lvl6pPr>
            <a:lvl7pPr marL="4876861" indent="0">
              <a:buNone/>
              <a:defRPr sz="3556"/>
            </a:lvl7pPr>
            <a:lvl8pPr marL="5689671" indent="0">
              <a:buNone/>
              <a:defRPr sz="3556"/>
            </a:lvl8pPr>
            <a:lvl9pPr marL="6502481" indent="0">
              <a:buNone/>
              <a:defRPr sz="355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7" y="3657600"/>
            <a:ext cx="524298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17407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600" y="649114"/>
            <a:ext cx="1402080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600" y="3245556"/>
            <a:ext cx="1402080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600" y="11300181"/>
            <a:ext cx="36576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5B55B-08FE-48C9-AE29-CBDE1C7F9F8A}" type="datetimeFigureOut">
              <a:rPr lang="th-TH" smtClean="0"/>
              <a:t>10/11/62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4800" y="11300181"/>
            <a:ext cx="54864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11300181"/>
            <a:ext cx="36576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400AD-6EC8-4069-91B1-9176B7790C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0163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625620" rtl="0" eaLnBrk="1" latinLnBrk="0" hangingPunct="1">
        <a:lnSpc>
          <a:spcPct val="90000"/>
        </a:lnSpc>
        <a:spcBef>
          <a:spcPct val="0"/>
        </a:spcBef>
        <a:buNone/>
        <a:defRPr sz="78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6405" indent="-406405" algn="l" defTabSz="1625620" rtl="0" eaLnBrk="1" latinLnBrk="0" hangingPunct="1">
        <a:lnSpc>
          <a:spcPct val="90000"/>
        </a:lnSpc>
        <a:spcBef>
          <a:spcPts val="1778"/>
        </a:spcBef>
        <a:buFont typeface="Arial" panose="020B0604020202020204" pitchFamily="34" charset="0"/>
        <a:buChar char="•"/>
        <a:defRPr sz="4978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5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2pPr>
      <a:lvl3pPr marL="2032025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556" kern="1200">
          <a:solidFill>
            <a:schemeClr val="tx1"/>
          </a:solidFill>
          <a:latin typeface="+mn-lt"/>
          <a:ea typeface="+mn-ea"/>
          <a:cs typeface="+mn-cs"/>
        </a:defRPr>
      </a:lvl3pPr>
      <a:lvl4pPr marL="284483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4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47045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528326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609607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90888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81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62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43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124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405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86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967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248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C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7C5940-DB02-4DAB-A60D-B85BAE3334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16454" y="-2390326"/>
            <a:ext cx="20604603" cy="148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9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524FAD-3B54-486B-A821-E0E444F07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1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9">
            <a:extLst>
              <a:ext uri="{FF2B5EF4-FFF2-40B4-BE49-F238E27FC236}">
                <a16:creationId xmlns:a16="http://schemas.microsoft.com/office/drawing/2014/main" id="{424EBAAC-8104-4FDB-B9EE-35ADDF8F77DE}"/>
              </a:ext>
            </a:extLst>
          </p:cNvPr>
          <p:cNvSpPr/>
          <p:nvPr/>
        </p:nvSpPr>
        <p:spPr>
          <a:xfrm>
            <a:off x="1562074" y="2533081"/>
            <a:ext cx="13825536" cy="8313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8. In the classroom  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4.1 ป.6/1)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Sam: It’s hot in here. _____________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Bob: Certainly.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1. How would it be?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2. What is the weather like?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3. What are students doing?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4. Can you turn on the fan, please?</a:t>
            </a:r>
          </a:p>
        </p:txBody>
      </p:sp>
      <p:sp>
        <p:nvSpPr>
          <p:cNvPr id="4" name="Heart 3">
            <a:extLst>
              <a:ext uri="{FF2B5EF4-FFF2-40B4-BE49-F238E27FC236}">
                <a16:creationId xmlns:a16="http://schemas.microsoft.com/office/drawing/2014/main" id="{8260BD02-12BC-48AF-B390-E41BDCBD32D5}"/>
              </a:ext>
            </a:extLst>
          </p:cNvPr>
          <p:cNvSpPr/>
          <p:nvPr/>
        </p:nvSpPr>
        <p:spPr>
          <a:xfrm>
            <a:off x="-3911137" y="5118538"/>
            <a:ext cx="1073343" cy="977462"/>
          </a:xfrm>
          <a:prstGeom prst="hear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7076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125E-6 4.16667E-6 L 0.31524 0.429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2" y="214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524FAD-3B54-486B-A821-E0E444F07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1"/>
            <a:ext cx="16256000" cy="12190477"/>
          </a:xfrm>
          <a:prstGeom prst="rect">
            <a:avLst/>
          </a:prstGeom>
        </p:spPr>
      </p:pic>
      <p:sp>
        <p:nvSpPr>
          <p:cNvPr id="21" name="สี่เหลี่ยมผืนผ้า 9">
            <a:extLst>
              <a:ext uri="{FF2B5EF4-FFF2-40B4-BE49-F238E27FC236}">
                <a16:creationId xmlns:a16="http://schemas.microsoft.com/office/drawing/2014/main" id="{F5F97179-5C37-41F6-9E66-A816A240AAF7}"/>
              </a:ext>
            </a:extLst>
          </p:cNvPr>
          <p:cNvSpPr/>
          <p:nvPr/>
        </p:nvSpPr>
        <p:spPr>
          <a:xfrm>
            <a:off x="1215232" y="3279226"/>
            <a:ext cx="13825536" cy="2611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สาระที่ 4  ภาษากับความสัมพันธ์กับชุมชนและโลก</a:t>
            </a:r>
          </a:p>
          <a:p>
            <a:pPr>
              <a:lnSpc>
                <a:spcPct val="15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มาตรฐาน ต 4.1     ใช้ภาษาต่างประเทศในสถานการณ์ต่าง ๆ ทั้งในสถานศึกษา ชุมชน และสังคม</a:t>
            </a:r>
          </a:p>
        </p:txBody>
      </p:sp>
    </p:spTree>
    <p:extLst>
      <p:ext uri="{BB962C8B-B14F-4D97-AF65-F5344CB8AC3E}">
        <p14:creationId xmlns:p14="http://schemas.microsoft.com/office/powerpoint/2010/main" val="374095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524FAD-3B54-486B-A821-E0E444F07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1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9">
            <a:extLst>
              <a:ext uri="{FF2B5EF4-FFF2-40B4-BE49-F238E27FC236}">
                <a16:creationId xmlns:a16="http://schemas.microsoft.com/office/drawing/2014/main" id="{424EBAAC-8104-4FDB-B9EE-35ADDF8F77DE}"/>
              </a:ext>
            </a:extLst>
          </p:cNvPr>
          <p:cNvSpPr/>
          <p:nvPr/>
        </p:nvSpPr>
        <p:spPr>
          <a:xfrm>
            <a:off x="1451715" y="3620901"/>
            <a:ext cx="13825536" cy="8313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sz="40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1. Teacher: ________    </a:t>
            </a:r>
          </a:p>
          <a:p>
            <a:pPr>
              <a:lnSpc>
                <a:spcPct val="200000"/>
              </a:lnSpc>
            </a:pPr>
            <a:r>
              <a:rPr lang="en-US" sz="40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Students: I’m in </a:t>
            </a:r>
            <a:r>
              <a:rPr lang="en-US" sz="4000" b="1" dirty="0" err="1">
                <a:latin typeface="TH Niramit AS" panose="02000506000000020004" pitchFamily="2" charset="-34"/>
                <a:cs typeface="TH Niramit AS" panose="02000506000000020004" pitchFamily="2" charset="-34"/>
              </a:rPr>
              <a:t>Prathom</a:t>
            </a:r>
            <a:r>
              <a:rPr lang="en-US" sz="40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6.    </a:t>
            </a:r>
          </a:p>
          <a:p>
            <a:pPr>
              <a:lnSpc>
                <a:spcPct val="200000"/>
              </a:lnSpc>
            </a:pPr>
            <a:r>
              <a:rPr lang="en-US" sz="40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1. Which school is it?</a:t>
            </a:r>
          </a:p>
          <a:p>
            <a:pPr>
              <a:lnSpc>
                <a:spcPct val="200000"/>
              </a:lnSpc>
            </a:pPr>
            <a:r>
              <a:rPr lang="en-US" sz="40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2. Who is that room?</a:t>
            </a:r>
          </a:p>
          <a:p>
            <a:pPr>
              <a:lnSpc>
                <a:spcPct val="200000"/>
              </a:lnSpc>
            </a:pPr>
            <a:r>
              <a:rPr lang="en-US" sz="40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3. Where do you study?</a:t>
            </a:r>
          </a:p>
          <a:p>
            <a:pPr>
              <a:lnSpc>
                <a:spcPct val="200000"/>
              </a:lnSpc>
            </a:pPr>
            <a:r>
              <a:rPr lang="en-US" sz="40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	4. What class are you in?</a:t>
            </a:r>
          </a:p>
        </p:txBody>
      </p:sp>
      <p:sp>
        <p:nvSpPr>
          <p:cNvPr id="21" name="สี่เหลี่ยมผืนผ้า 9">
            <a:extLst>
              <a:ext uri="{FF2B5EF4-FFF2-40B4-BE49-F238E27FC236}">
                <a16:creationId xmlns:a16="http://schemas.microsoft.com/office/drawing/2014/main" id="{F5F97179-5C37-41F6-9E66-A816A240AAF7}"/>
              </a:ext>
            </a:extLst>
          </p:cNvPr>
          <p:cNvSpPr/>
          <p:nvPr/>
        </p:nvSpPr>
        <p:spPr>
          <a:xfrm>
            <a:off x="1451715" y="1781502"/>
            <a:ext cx="13825536" cy="2611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Direction: Item 1-2 Choose the correct answer to complete the conversation. 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4.1 ป.6/1)</a:t>
            </a: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10" name="Heart 9">
            <a:extLst>
              <a:ext uri="{FF2B5EF4-FFF2-40B4-BE49-F238E27FC236}">
                <a16:creationId xmlns:a16="http://schemas.microsoft.com/office/drawing/2014/main" id="{A642B711-BFD6-4000-B010-8715CFBC85B5}"/>
              </a:ext>
            </a:extLst>
          </p:cNvPr>
          <p:cNvSpPr/>
          <p:nvPr/>
        </p:nvSpPr>
        <p:spPr>
          <a:xfrm>
            <a:off x="-2697192" y="6763407"/>
            <a:ext cx="1073343" cy="977462"/>
          </a:xfrm>
          <a:prstGeom prst="hear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2080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625E-7 -1.66667E-6 L 0.26484 0.31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42" y="157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524FAD-3B54-486B-A821-E0E444F07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1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9">
            <a:extLst>
              <a:ext uri="{FF2B5EF4-FFF2-40B4-BE49-F238E27FC236}">
                <a16:creationId xmlns:a16="http://schemas.microsoft.com/office/drawing/2014/main" id="{424EBAAC-8104-4FDB-B9EE-35ADDF8F77DE}"/>
              </a:ext>
            </a:extLst>
          </p:cNvPr>
          <p:cNvSpPr/>
          <p:nvPr/>
        </p:nvSpPr>
        <p:spPr>
          <a:xfrm>
            <a:off x="1451715" y="3620901"/>
            <a:ext cx="13825536" cy="8313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2. Lucas: ______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4.1 ป.6/1)</a:t>
            </a:r>
          </a:p>
          <a:p>
            <a:pPr>
              <a:lnSpc>
                <a:spcPct val="20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Isabella: From the book. It’s on page 32.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1. Where is the book?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2. What was the question?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3. How many page are there?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4. How did you find the answer?</a:t>
            </a:r>
          </a:p>
        </p:txBody>
      </p:sp>
      <p:sp>
        <p:nvSpPr>
          <p:cNvPr id="21" name="สี่เหลี่ยมผืนผ้า 9">
            <a:extLst>
              <a:ext uri="{FF2B5EF4-FFF2-40B4-BE49-F238E27FC236}">
                <a16:creationId xmlns:a16="http://schemas.microsoft.com/office/drawing/2014/main" id="{F5F97179-5C37-41F6-9E66-A816A240AAF7}"/>
              </a:ext>
            </a:extLst>
          </p:cNvPr>
          <p:cNvSpPr/>
          <p:nvPr/>
        </p:nvSpPr>
        <p:spPr>
          <a:xfrm>
            <a:off x="1451715" y="1781502"/>
            <a:ext cx="13825536" cy="2611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Direction: Item 1-2 Choose the correct answer to complete the conversation. 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4.1 ป.6/1)</a:t>
            </a:r>
            <a:endParaRPr lang="en-US" sz="4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5" name="Heart 4">
            <a:extLst>
              <a:ext uri="{FF2B5EF4-FFF2-40B4-BE49-F238E27FC236}">
                <a16:creationId xmlns:a16="http://schemas.microsoft.com/office/drawing/2014/main" id="{20E135B0-EB35-4A3A-A77A-DC00302812D4}"/>
              </a:ext>
            </a:extLst>
          </p:cNvPr>
          <p:cNvSpPr/>
          <p:nvPr/>
        </p:nvSpPr>
        <p:spPr>
          <a:xfrm>
            <a:off x="-2697192" y="6763407"/>
            <a:ext cx="1073343" cy="977462"/>
          </a:xfrm>
          <a:prstGeom prst="hear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2690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625E-7 -1.66667E-6 L 0.2377 0.33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85" y="16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524FAD-3B54-486B-A821-E0E444F07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1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9">
            <a:extLst>
              <a:ext uri="{FF2B5EF4-FFF2-40B4-BE49-F238E27FC236}">
                <a16:creationId xmlns:a16="http://schemas.microsoft.com/office/drawing/2014/main" id="{424EBAAC-8104-4FDB-B9EE-35ADDF8F77DE}"/>
              </a:ext>
            </a:extLst>
          </p:cNvPr>
          <p:cNvSpPr/>
          <p:nvPr/>
        </p:nvSpPr>
        <p:spPr>
          <a:xfrm>
            <a:off x="1546308" y="2328129"/>
            <a:ext cx="13825536" cy="8313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3. In English class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You need to go to the toilet, so you say to your teacher,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“Excuse me.______”   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4.1 ป.6/1)</a:t>
            </a:r>
          </a:p>
          <a:p>
            <a:pPr>
              <a:lnSpc>
                <a:spcPct val="200000"/>
              </a:lnSpc>
            </a:pPr>
            <a:r>
              <a:rPr lang="th-TH" sz="4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1. </a:t>
            </a:r>
            <a:r>
              <a:rPr lang="en-US" sz="4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May I go to the toilet?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2. Can you go to the toilet?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3. How will I get to the toilet?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4. Where do you get to the toilet?</a:t>
            </a:r>
          </a:p>
        </p:txBody>
      </p:sp>
      <p:sp>
        <p:nvSpPr>
          <p:cNvPr id="5" name="Heart 4">
            <a:extLst>
              <a:ext uri="{FF2B5EF4-FFF2-40B4-BE49-F238E27FC236}">
                <a16:creationId xmlns:a16="http://schemas.microsoft.com/office/drawing/2014/main" id="{AE0CBD82-4D2D-49D0-9AF6-78565630E943}"/>
              </a:ext>
            </a:extLst>
          </p:cNvPr>
          <p:cNvSpPr/>
          <p:nvPr/>
        </p:nvSpPr>
        <p:spPr>
          <a:xfrm>
            <a:off x="-3911137" y="5118538"/>
            <a:ext cx="1073343" cy="977462"/>
          </a:xfrm>
          <a:prstGeom prst="hear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5089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125E-6 4.16667E-6 L 0.31914 0.091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57" y="45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524FAD-3B54-486B-A821-E0E444F07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1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9">
            <a:extLst>
              <a:ext uri="{FF2B5EF4-FFF2-40B4-BE49-F238E27FC236}">
                <a16:creationId xmlns:a16="http://schemas.microsoft.com/office/drawing/2014/main" id="{424EBAAC-8104-4FDB-B9EE-35ADDF8F77DE}"/>
              </a:ext>
            </a:extLst>
          </p:cNvPr>
          <p:cNvSpPr/>
          <p:nvPr/>
        </p:nvSpPr>
        <p:spPr>
          <a:xfrm>
            <a:off x="1435949" y="2801095"/>
            <a:ext cx="13825536" cy="8313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4. In English class  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You do not hear the teacher, So you say to her, “________________”  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4.1 ป.6/1)</a:t>
            </a:r>
          </a:p>
          <a:p>
            <a:pPr>
              <a:lnSpc>
                <a:spcPct val="20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1.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Can I read it again?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2. Shall I say it, please?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3. Could you repeat that?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4. May you listen to it again?</a:t>
            </a:r>
          </a:p>
        </p:txBody>
      </p:sp>
      <p:sp>
        <p:nvSpPr>
          <p:cNvPr id="4" name="Heart 3">
            <a:extLst>
              <a:ext uri="{FF2B5EF4-FFF2-40B4-BE49-F238E27FC236}">
                <a16:creationId xmlns:a16="http://schemas.microsoft.com/office/drawing/2014/main" id="{502F4C0D-6F90-49C9-94A4-CD12A7A229DA}"/>
              </a:ext>
            </a:extLst>
          </p:cNvPr>
          <p:cNvSpPr/>
          <p:nvPr/>
        </p:nvSpPr>
        <p:spPr>
          <a:xfrm>
            <a:off x="-3911137" y="5118538"/>
            <a:ext cx="1073343" cy="977462"/>
          </a:xfrm>
          <a:prstGeom prst="hear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4385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125E-6 4.16667E-6 L 0.30655 0.343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32" y="17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524FAD-3B54-486B-A821-E0E444F07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1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9">
            <a:extLst>
              <a:ext uri="{FF2B5EF4-FFF2-40B4-BE49-F238E27FC236}">
                <a16:creationId xmlns:a16="http://schemas.microsoft.com/office/drawing/2014/main" id="{424EBAAC-8104-4FDB-B9EE-35ADDF8F77DE}"/>
              </a:ext>
            </a:extLst>
          </p:cNvPr>
          <p:cNvSpPr/>
          <p:nvPr/>
        </p:nvSpPr>
        <p:spPr>
          <a:xfrm>
            <a:off x="1530542" y="2753798"/>
            <a:ext cx="13825536" cy="8313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5. At school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4.1 ป.6/1)</a:t>
            </a:r>
          </a:p>
          <a:p>
            <a:pPr>
              <a:lnSpc>
                <a:spcPct val="200000"/>
              </a:lnSpc>
            </a:pPr>
            <a:r>
              <a:rPr lang="en-US" sz="4400" b="1" dirty="0" err="1">
                <a:latin typeface="TH Niramit AS" panose="02000506000000020004" pitchFamily="2" charset="-34"/>
                <a:cs typeface="TH Niramit AS" panose="02000506000000020004" pitchFamily="2" charset="-34"/>
              </a:rPr>
              <a:t>Wanida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: _____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Teacher : Hi, </a:t>
            </a:r>
            <a:r>
              <a:rPr lang="en-US" sz="4400" b="1" dirty="0" err="1">
                <a:latin typeface="TH Niramit AS" panose="02000506000000020004" pitchFamily="2" charset="-34"/>
                <a:cs typeface="TH Niramit AS" panose="02000506000000020004" pitchFamily="2" charset="-34"/>
              </a:rPr>
              <a:t>Wanida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, You came very early today.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 1. Good luck.	     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 2. Who are you?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</a:t>
            </a:r>
            <a:r>
              <a:rPr lang="en-US" sz="4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  3. Good morning.   </a:t>
            </a:r>
            <a:r>
              <a:rPr lang="en-US" sz="4400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 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 4. How do you do?</a:t>
            </a:r>
          </a:p>
        </p:txBody>
      </p:sp>
      <p:sp>
        <p:nvSpPr>
          <p:cNvPr id="4" name="Heart 3">
            <a:extLst>
              <a:ext uri="{FF2B5EF4-FFF2-40B4-BE49-F238E27FC236}">
                <a16:creationId xmlns:a16="http://schemas.microsoft.com/office/drawing/2014/main" id="{E2E4E4F9-D8DC-4D88-B7E7-3FCCDABF8AD6}"/>
              </a:ext>
            </a:extLst>
          </p:cNvPr>
          <p:cNvSpPr/>
          <p:nvPr/>
        </p:nvSpPr>
        <p:spPr>
          <a:xfrm>
            <a:off x="-3911137" y="5118538"/>
            <a:ext cx="1073343" cy="977462"/>
          </a:xfrm>
          <a:prstGeom prst="hear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9858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125E-6 4.16667E-6 L 0.35117 0.34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9" y="17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524FAD-3B54-486B-A821-E0E444F07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1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9">
            <a:extLst>
              <a:ext uri="{FF2B5EF4-FFF2-40B4-BE49-F238E27FC236}">
                <a16:creationId xmlns:a16="http://schemas.microsoft.com/office/drawing/2014/main" id="{424EBAAC-8104-4FDB-B9EE-35ADDF8F77DE}"/>
              </a:ext>
            </a:extLst>
          </p:cNvPr>
          <p:cNvSpPr/>
          <p:nvPr/>
        </p:nvSpPr>
        <p:spPr>
          <a:xfrm>
            <a:off x="1514777" y="2722266"/>
            <a:ext cx="13825536" cy="8313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6. In the classroom.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You want to go to the toilet. What should you say to your teacher?  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4.1 ป.6/1)</a:t>
            </a:r>
          </a:p>
          <a:p>
            <a:pPr>
              <a:lnSpc>
                <a:spcPct val="200000"/>
              </a:lnSpc>
            </a:pP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1. </a:t>
            </a: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Can I get up, please?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   2. May I go out, please?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3. Can you go up, please?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  4. May you get out, please?</a:t>
            </a:r>
          </a:p>
        </p:txBody>
      </p:sp>
      <p:sp>
        <p:nvSpPr>
          <p:cNvPr id="4" name="Heart 3">
            <a:extLst>
              <a:ext uri="{FF2B5EF4-FFF2-40B4-BE49-F238E27FC236}">
                <a16:creationId xmlns:a16="http://schemas.microsoft.com/office/drawing/2014/main" id="{35666427-0C9C-4E69-8690-C705C1EDC532}"/>
              </a:ext>
            </a:extLst>
          </p:cNvPr>
          <p:cNvSpPr/>
          <p:nvPr/>
        </p:nvSpPr>
        <p:spPr>
          <a:xfrm>
            <a:off x="-3911137" y="5118538"/>
            <a:ext cx="1073343" cy="977462"/>
          </a:xfrm>
          <a:prstGeom prst="hear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8189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125E-6 4.16667E-6 L 0.34239 0.237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19" y="118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524FAD-3B54-486B-A821-E0E444F07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1"/>
            <a:ext cx="16256000" cy="12190477"/>
          </a:xfrm>
          <a:prstGeom prst="rect">
            <a:avLst/>
          </a:prstGeom>
        </p:spPr>
      </p:pic>
      <p:sp>
        <p:nvSpPr>
          <p:cNvPr id="20" name="สี่เหลี่ยมผืนผ้า 9">
            <a:extLst>
              <a:ext uri="{FF2B5EF4-FFF2-40B4-BE49-F238E27FC236}">
                <a16:creationId xmlns:a16="http://schemas.microsoft.com/office/drawing/2014/main" id="{424EBAAC-8104-4FDB-B9EE-35ADDF8F77DE}"/>
              </a:ext>
            </a:extLst>
          </p:cNvPr>
          <p:cNvSpPr/>
          <p:nvPr/>
        </p:nvSpPr>
        <p:spPr>
          <a:xfrm>
            <a:off x="1435950" y="2643439"/>
            <a:ext cx="13825536" cy="8313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7. In the classroom    (</a:t>
            </a:r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 4.1 ป.6/1)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Jan: Mary, could I borrow your pen, please?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Mary: ______________ I’m not using it.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1. What?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2. Of course.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3. Never mind.</a:t>
            </a:r>
          </a:p>
          <a:p>
            <a:pPr>
              <a:lnSpc>
                <a:spcPct val="200000"/>
              </a:lnSpc>
            </a:pPr>
            <a:r>
              <a:rPr lang="en-US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4. How come?</a:t>
            </a:r>
          </a:p>
        </p:txBody>
      </p:sp>
      <p:sp>
        <p:nvSpPr>
          <p:cNvPr id="4" name="Heart 3">
            <a:extLst>
              <a:ext uri="{FF2B5EF4-FFF2-40B4-BE49-F238E27FC236}">
                <a16:creationId xmlns:a16="http://schemas.microsoft.com/office/drawing/2014/main" id="{ADFCE0E7-6B69-418C-BFB2-BF9FF3C2EFAB}"/>
              </a:ext>
            </a:extLst>
          </p:cNvPr>
          <p:cNvSpPr/>
          <p:nvPr/>
        </p:nvSpPr>
        <p:spPr>
          <a:xfrm>
            <a:off x="-3911137" y="5118538"/>
            <a:ext cx="1073343" cy="977462"/>
          </a:xfrm>
          <a:prstGeom prst="hear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4935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125E-6 4.16667E-6 L 0.30752 0.221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81" y="110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</TotalTime>
  <Words>389</Words>
  <Application>Microsoft Office PowerPoint</Application>
  <PresentationFormat>Custom</PresentationFormat>
  <Paragraphs>58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TH Niramit AS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TheTuck</dc:creator>
  <cp:lastModifiedBy>TheTuck</cp:lastModifiedBy>
  <cp:revision>15</cp:revision>
  <dcterms:created xsi:type="dcterms:W3CDTF">2019-10-28T03:10:38Z</dcterms:created>
  <dcterms:modified xsi:type="dcterms:W3CDTF">2019-11-10T11:42:02Z</dcterms:modified>
</cp:coreProperties>
</file>