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59" r:id="rId3"/>
    <p:sldId id="348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3" r:id="rId28"/>
    <p:sldId id="304" r:id="rId29"/>
    <p:sldId id="302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1" r:id="rId56"/>
    <p:sldId id="332" r:id="rId57"/>
    <p:sldId id="333" r:id="rId58"/>
    <p:sldId id="334" r:id="rId59"/>
    <p:sldId id="336" r:id="rId60"/>
    <p:sldId id="335" r:id="rId61"/>
    <p:sldId id="337" r:id="rId62"/>
    <p:sldId id="338" r:id="rId63"/>
    <p:sldId id="339" r:id="rId64"/>
    <p:sldId id="340" r:id="rId65"/>
    <p:sldId id="341" r:id="rId66"/>
    <p:sldId id="342" r:id="rId67"/>
    <p:sldId id="343" r:id="rId68"/>
    <p:sldId id="344" r:id="rId69"/>
    <p:sldId id="345" r:id="rId70"/>
    <p:sldId id="346" r:id="rId71"/>
    <p:sldId id="347" r:id="rId72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BCE561"/>
    <a:srgbClr val="6FC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9" d="100"/>
          <a:sy n="39" d="100"/>
        </p:scale>
        <p:origin x="1891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29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06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380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193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457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47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1087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562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610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687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740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016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C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790AF6-D65E-4EBE-97C9-9A2B8D124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0645" y="-2594915"/>
            <a:ext cx="20450169" cy="14337735"/>
          </a:xfrm>
          <a:prstGeom prst="rect">
            <a:avLst/>
          </a:prstGeom>
        </p:spPr>
      </p:pic>
      <p:sp>
        <p:nvSpPr>
          <p:cNvPr id="10" name="สี่เหลี่ยมผืนผ้า 9"/>
          <p:cNvSpPr/>
          <p:nvPr/>
        </p:nvSpPr>
        <p:spPr>
          <a:xfrm>
            <a:off x="1157175" y="3570852"/>
            <a:ext cx="13825536" cy="6211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1733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ข้อสอบพิชิต </a:t>
            </a:r>
            <a:r>
              <a:rPr lang="en-US" sz="11733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O-NET </a:t>
            </a:r>
          </a:p>
          <a:p>
            <a:pPr algn="ctr"/>
            <a:r>
              <a:rPr lang="th-TH" sz="11733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ภาษาอังกฤษ ป.6</a:t>
            </a:r>
            <a:endParaRPr lang="en-US" sz="4978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algn="ctr"/>
            <a:r>
              <a:rPr lang="th-TH" sz="7111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</a:t>
            </a:r>
          </a:p>
          <a:p>
            <a:pPr algn="ctr"/>
            <a:r>
              <a:rPr lang="th-TH" sz="7111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ชุดที่ 2</a:t>
            </a:r>
            <a:endParaRPr lang="en-US" sz="15645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989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1584061"/>
            <a:ext cx="13077372" cy="1295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8. Read the sign.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Which of the following is correct according to the sign?</a:t>
            </a: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1. You can pay later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2. You do not have to pay.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3. You cannot use a credit card.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4. You should use your credit card.</a:t>
            </a: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รูปภาพ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0" b="10645"/>
          <a:stretch/>
        </p:blipFill>
        <p:spPr bwMode="auto">
          <a:xfrm>
            <a:off x="2586276" y="5114569"/>
            <a:ext cx="3454536" cy="22173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BF4AB61D-53B1-4E64-9A63-014C151083A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449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709 0.308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15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1946918"/>
            <a:ext cx="13077372" cy="1498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9. Look at the sign.  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(ต 1.1 ป.6/3)</a:t>
            </a:r>
            <a:endParaRPr lang="en-US" sz="4400" b="1" dirty="0"/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Which of the fallowing is correct about the sign? </a:t>
            </a:r>
            <a:endParaRPr lang="en-US" sz="4400" b="1" dirty="0"/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1. It is a parking space for bicycles only.</a:t>
            </a:r>
            <a:endParaRPr lang="en-US" sz="4400" b="1" dirty="0"/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2. It is an area where only bicycles are bought and sold.</a:t>
            </a:r>
            <a:endParaRPr lang="en-US" sz="4400" b="1" dirty="0"/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3. It is a part of a road that only bicycles are allowed to use.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4. It is a tour to the countryside where everyone rides a bicycle.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184" y="4232265"/>
            <a:ext cx="2279525" cy="176802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625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543BF456-78EB-44A9-84E4-730103AA1FEC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013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524 0.252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2" y="126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543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86114" y="2362527"/>
            <a:ext cx="13077372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10-11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10. You have 40 baht what can you buy?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1. A notebook and two pens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2. A three pens and two rulers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3. Two rulers and three rubbers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4. Four rubber and one notebook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625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6145" name="รูปภาพ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0" t="38660" r="29105" b="29269"/>
          <a:stretch>
            <a:fillRect/>
          </a:stretch>
        </p:blipFill>
        <p:spPr bwMode="auto">
          <a:xfrm>
            <a:off x="2002973" y="3483428"/>
            <a:ext cx="6778170" cy="271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3107F849-F0D6-4CB8-8775-52BDC4CA911E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726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30401 0.114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95" y="57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74800" y="2426919"/>
            <a:ext cx="13955486" cy="1160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10-11</a:t>
            </a:r>
            <a:endParaRPr lang="en-US" sz="4400" b="1" dirty="0">
              <a:solidFill>
                <a:prstClr val="black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11. Sam buys a pen and a rubber. How much does he pay?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1. Six baht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2. Ten baht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3. Sixteen baht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4. Four rubbers and one notebook</a:t>
            </a: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102" y="3376186"/>
            <a:ext cx="6773243" cy="2719052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8D7ED698-A219-45E0-86DF-8A437E626874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674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969 0.270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84" y="13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69142" y="52690"/>
            <a:ext cx="12917715" cy="1126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12-13 Look at the table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12. Which language can everyone speak?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1. Thai			    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2. English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3. Chinese		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4. Japanese</a:t>
            </a:r>
            <a:endParaRPr lang="en-US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856057"/>
              </p:ext>
            </p:extLst>
          </p:nvPr>
        </p:nvGraphicFramePr>
        <p:xfrm>
          <a:off x="2157867" y="3149601"/>
          <a:ext cx="5273447" cy="3210502"/>
        </p:xfrm>
        <a:graphic>
          <a:graphicData uri="http://schemas.openxmlformats.org/drawingml/2006/table">
            <a:tbl>
              <a:tblPr firstRow="1" firstCol="1" bandRow="1"/>
              <a:tblGrid>
                <a:gridCol w="1101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68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2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Name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Height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Weight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Language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9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Megan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170 cm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70 kg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Chinese, Japanese, English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5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Thomas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175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65 kg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Thai, English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75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Daniel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180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65 kg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English, Chinese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Star: 5 Points 5">
            <a:extLst>
              <a:ext uri="{FF2B5EF4-FFF2-40B4-BE49-F238E27FC236}">
                <a16:creationId xmlns:a16="http://schemas.microsoft.com/office/drawing/2014/main" id="{D7957F8F-659D-44B6-AD6A-216BB4586D77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149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861 0.18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6" y="9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349830" y="2212741"/>
            <a:ext cx="14078856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12-13 Look at the table</a:t>
            </a:r>
            <a:endParaRPr lang="en-US" sz="4400" b="1" dirty="0">
              <a:solidFill>
                <a:prstClr val="black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13. Which of following is correct?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1. Megan is taller than Daniel, but lighter than Thomas.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2. Thomas is taller than Megan, but lighter than Daniel.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Thomas is taller that Daniel, but lighter than Megan.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Daniel is taller than Thomas, but lighter than Megan</a:t>
            </a:r>
          </a:p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 </a:t>
            </a:r>
            <a:endParaRPr lang="en-US" sz="4400" b="1" dirty="0"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536" y="3471128"/>
            <a:ext cx="5303980" cy="328602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B6F80D2D-5E25-430E-A987-A547CDD6321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509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485 0.379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189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3295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14-15 Look at the map.</a:t>
            </a: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14. Which sentence is correct?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The cinema is next to the hotel.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2. The hospital is opposite the bus station.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3. The department store is near the supermarket.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</a:t>
            </a: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4. The school is between the hospital and the library.</a:t>
            </a: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9" name="รูปภาพ 8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24" t="22908" r="41414" b="33520"/>
          <a:stretch/>
        </p:blipFill>
        <p:spPr bwMode="auto">
          <a:xfrm>
            <a:off x="2412861" y="3442563"/>
            <a:ext cx="4336282" cy="28711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041162F4-D1A9-4542-85F0-FA3AB711989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360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9434 0.36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7" y="18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573766"/>
            <a:ext cx="13077372" cy="1160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14-15 Look at the map.</a:t>
            </a:r>
          </a:p>
          <a:p>
            <a:pPr lvl="0"/>
            <a:endParaRPr lang="en-US" sz="4400" b="1" dirty="0">
              <a:solidFill>
                <a:prstClr val="black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15. From the school, how can you go to the bus station?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1. Take Baber Road. It’s on your left.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2. Go along Max Road. It’s on your right.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3. Take Daisy Road. It’s next to the cinema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4. Go down Max Road, It’s next to the hospital.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598" y="3415595"/>
            <a:ext cx="4334632" cy="287146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700FA2C2-9C1E-497C-9E62-F7762D6A3AC1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135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686 0.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8" y="110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397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16. Look at the picture. Where are they?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In the store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2. In the studio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3. In the garage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4. In the museum</a:t>
            </a:r>
          </a:p>
          <a:p>
            <a:pPr>
              <a:lnSpc>
                <a:spcPct val="20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รูปภาพ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121" y="3845779"/>
            <a:ext cx="2612972" cy="2842099"/>
          </a:xfrm>
          <a:prstGeom prst="rect">
            <a:avLst/>
          </a:prstGeom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EFEC8CEE-6368-4759-A8F7-EEDBB014A14C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69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75 0.05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28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228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17. Which sentence is true for the picture? 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He gets angry.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2. He takes photos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3. He makes a net.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4. He feels happy.</a:t>
            </a: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9" name="รูปภาพ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084" y="4073738"/>
            <a:ext cx="2842154" cy="2624773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AE36FCAC-6855-4123-8423-1D2497D2957B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172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262 0.152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31" y="76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5289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1860798" y="2035197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859313" y="2582075"/>
            <a:ext cx="1253737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สาระที่ ๑  ภาษาเพื่อการสื่อสาร</a:t>
            </a: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มาตรฐาน ต ๑.๑    เข้าใจและตีความเรื่องที่ฟังและอ่านจากสื่อประเภท</a:t>
            </a:r>
            <a:r>
              <a:rPr lang="th-TH" sz="4400" b="1" dirty="0" err="1">
                <a:latin typeface="TH Niramit AS" panose="02000506000000020004" pitchFamily="2" charset="-34"/>
                <a:cs typeface="TH Niramit AS" panose="02000506000000020004" pitchFamily="2" charset="-34"/>
              </a:rPr>
              <a:t>ต่างๆ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และแสดงความคิดเห็น  อย่างมีเหตุผล</a:t>
            </a: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๓.  เลือก/ระบุประโยค หรือข้อความสั้นๆ ตรงตามภาพ สัญลักษณ์ หรือเครื่องหมายที่อ่าน</a:t>
            </a:r>
          </a:p>
        </p:txBody>
      </p:sp>
    </p:spTree>
    <p:extLst>
      <p:ext uri="{BB962C8B-B14F-4D97-AF65-F5344CB8AC3E}">
        <p14:creationId xmlns:p14="http://schemas.microsoft.com/office/powerpoint/2010/main" val="600213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431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18. Look at the picture.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What do you say to her? 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1. “I want to pull your tooth out”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	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“You should go to see dentist”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3. “Why did you clean your teeth”?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4.”Can I buy some toothpaste”?</a:t>
            </a:r>
          </a:p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รูปภาพ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/>
          <a:stretch/>
        </p:blipFill>
        <p:spPr bwMode="auto">
          <a:xfrm>
            <a:off x="2917599" y="3555999"/>
            <a:ext cx="2830059" cy="28738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92CA2F48-3634-4ECE-8477-F1FE3910568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789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067 0.20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3" y="103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3" y="2382346"/>
            <a:ext cx="13999029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19. To get more protein. What kind of food should you take?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983859" y="4506683"/>
            <a:ext cx="482441" cy="7341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1.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ordia New" panose="020B0304020202020204" pitchFamily="34" charset="-34"/>
              </a:rPr>
              <a:t>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846" y="4513937"/>
            <a:ext cx="3293211" cy="2431615"/>
          </a:xfrm>
          <a:prstGeom prst="rect">
            <a:avLst/>
          </a:prstGeom>
        </p:spPr>
      </p:pic>
      <p:sp>
        <p:nvSpPr>
          <p:cNvPr id="14" name="สี่เหลี่ยมผืนผ้า 13"/>
          <p:cNvSpPr/>
          <p:nvPr/>
        </p:nvSpPr>
        <p:spPr>
          <a:xfrm>
            <a:off x="8347606" y="4513937"/>
            <a:ext cx="665765" cy="7341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.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ordia New" panose="020B0304020202020204" pitchFamily="34" charset="-34"/>
              </a:rPr>
              <a:t>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1892196" y="8077194"/>
            <a:ext cx="665765" cy="7341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.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ordia New" panose="020B0304020202020204" pitchFamily="34" charset="-34"/>
              </a:rPr>
              <a:t>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347606" y="8077194"/>
            <a:ext cx="665765" cy="7341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noProof="0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4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.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ordia New" panose="020B0304020202020204" pitchFamily="34" charset="-34"/>
              </a:rPr>
              <a:t>.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716" y="4515552"/>
            <a:ext cx="3108140" cy="2430000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716" y="7991235"/>
            <a:ext cx="3108140" cy="2016000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0844" y="7991235"/>
            <a:ext cx="3294000" cy="2014048"/>
          </a:xfrm>
          <a:prstGeom prst="rect">
            <a:avLst/>
          </a:prstGeom>
        </p:spPr>
      </p:pic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99F1B15E-32D4-4E81-AC98-131943947D9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508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67735 0.165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67" y="8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471779"/>
            <a:ext cx="13077372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20. Mana is riding a bike. At the bridge over the intersection, he sees this sign. What should he do?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Go on the bridge.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2. Take the right turn.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Not go on the bridge.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4. Not take the left turn</a:t>
            </a: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รูปภาพ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1"/>
          <a:stretch/>
        </p:blipFill>
        <p:spPr bwMode="auto">
          <a:xfrm>
            <a:off x="3547971" y="4658323"/>
            <a:ext cx="3201171" cy="28738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CEAF7E80-E976-4E05-AB95-B8D84286107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815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686 0.298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8" y="149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24428" y="2595852"/>
            <a:ext cx="14100629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21. There is fire while you are watching a film in the cinema.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Which sign should you follow?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1.                                                   2.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</a:t>
            </a: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                                              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</a:t>
            </a: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26673"/>
          <a:stretch/>
        </p:blipFill>
        <p:spPr>
          <a:xfrm>
            <a:off x="2714171" y="4721551"/>
            <a:ext cx="2214533" cy="1736544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4"/>
          <a:srcRect l="28375"/>
          <a:stretch/>
        </p:blipFill>
        <p:spPr>
          <a:xfrm>
            <a:off x="9376229" y="4721550"/>
            <a:ext cx="1798839" cy="173520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5"/>
          <a:srcRect l="27878" t="8425"/>
          <a:stretch/>
        </p:blipFill>
        <p:spPr>
          <a:xfrm>
            <a:off x="2728685" y="7678056"/>
            <a:ext cx="2249463" cy="1663803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 rotWithShape="1">
          <a:blip r:embed="rId6"/>
          <a:srcRect l="29923" t="11896"/>
          <a:stretch/>
        </p:blipFill>
        <p:spPr>
          <a:xfrm>
            <a:off x="9376229" y="7229240"/>
            <a:ext cx="2076851" cy="2112620"/>
          </a:xfrm>
          <a:prstGeom prst="rect">
            <a:avLst/>
          </a:prstGeom>
        </p:spPr>
      </p:pic>
      <p:sp>
        <p:nvSpPr>
          <p:cNvPr id="10" name="Star: 5 Points 9">
            <a:extLst>
              <a:ext uri="{FF2B5EF4-FFF2-40B4-BE49-F238E27FC236}">
                <a16:creationId xmlns:a16="http://schemas.microsoft.com/office/drawing/2014/main" id="{99470F5F-651B-45F4-BB2D-BB3EFCDFCED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9231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393 0.0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1" y="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87714" y="2643603"/>
            <a:ext cx="13077372" cy="1465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22. She is going for a walk in the park. What should Sue do when she sees the sign?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Step into the grass.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Jump onto the grass.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Not walk on the grass.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Not run out the grass.</a:t>
            </a: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897" y="4807670"/>
            <a:ext cx="3742417" cy="2861847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FB0CCEE1-94DD-4205-8F32-0F51EF2B286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585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499 0.31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5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44171" y="2730689"/>
            <a:ext cx="13077372" cy="13295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23. This signs mean__________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No parking.		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2. No entry.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3. No smoking.		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4. No talking</a:t>
            </a:r>
          </a:p>
          <a:p>
            <a:pPr>
              <a:lnSpc>
                <a:spcPct val="20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93" y="3657599"/>
            <a:ext cx="1973943" cy="1973943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CF8C7B29-5926-47C7-8D44-81A28867A9B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1186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002 -0.021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6" y="-10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0634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24-26 Look at the bar chart.</a:t>
            </a: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24. Which drink has five grams of sugar?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1. Milk		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2. Soy milk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3. Yoghurt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4. Juice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209" y="3133576"/>
            <a:ext cx="4705192" cy="3519484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1E0206FE-2CF3-4A27-BA4F-9BE7FA0913C0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2076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262 0.122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31" y="6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24-26 Look at the bar chart.</a:t>
            </a: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25. Which drink has the most sugar? 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1.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Milk		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2. Soy milk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3. Yoghurt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4. Cola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204" y="3119061"/>
            <a:ext cx="4684625" cy="3504101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0BDEC2C5-0100-4250-ABE1-85A1BFAF747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3403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9424 0.37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7" y="185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126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24-26 Look at the bar chart.</a:t>
            </a: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lvl="0">
              <a:lnSpc>
                <a:spcPct val="150000"/>
              </a:lnSpc>
            </a:pPr>
            <a:endParaRPr lang="en-US" sz="4400" b="1" dirty="0">
              <a:solidFill>
                <a:prstClr val="black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lvl="0">
              <a:lnSpc>
                <a:spcPct val="150000"/>
              </a:lnSpc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26. Which sentence is correct? (</a:t>
            </a:r>
            <a:r>
              <a:rPr lang="th-TH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Milk has no sugar.</a:t>
            </a:r>
          </a:p>
          <a:p>
            <a:pPr lvl="0"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Milk has least sugar.</a:t>
            </a:r>
          </a:p>
          <a:p>
            <a:pPr lvl="0">
              <a:lnSpc>
                <a:spcPct val="150000"/>
              </a:lnSpc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Yoghurt has less sugar than Cola.</a:t>
            </a:r>
          </a:p>
          <a:p>
            <a:pPr lvl="0">
              <a:lnSpc>
                <a:spcPct val="150000"/>
              </a:lnSpc>
            </a:pPr>
            <a:r>
              <a:rPr lang="en-US" sz="4400" b="1" dirty="0">
                <a:solidFill>
                  <a:prstClr val="black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Juice has more sugar than Milk.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804" y="3228747"/>
            <a:ext cx="4684625" cy="3504101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FD8DD539-AC55-4970-B8B3-C2FAC7F9C3DE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1903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197 0.239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4" y="119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238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27. Look at the map.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How does Tim get to the bank?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1. Go to the corner and turn left.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2. Go to the corner and turn right.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3. Go along the street. It’s on the left. </a:t>
            </a:r>
          </a:p>
          <a:p>
            <a:pPr>
              <a:lnSpc>
                <a:spcPct val="150000"/>
              </a:lnSpc>
              <a:spcAft>
                <a:spcPts val="800"/>
              </a:spcAft>
              <a:tabLst>
                <a:tab pos="975995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4. Go along the street. It’s on the right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49" name="กลุ่ม 48"/>
          <p:cNvGrpSpPr/>
          <p:nvPr/>
        </p:nvGrpSpPr>
        <p:grpSpPr>
          <a:xfrm>
            <a:off x="2021740" y="3542872"/>
            <a:ext cx="5159829" cy="2757579"/>
            <a:chOff x="2431143" y="3686764"/>
            <a:chExt cx="5159829" cy="2757579"/>
          </a:xfrm>
        </p:grpSpPr>
        <p:grpSp>
          <p:nvGrpSpPr>
            <p:cNvPr id="51" name="กลุ่ม 50"/>
            <p:cNvGrpSpPr/>
            <p:nvPr/>
          </p:nvGrpSpPr>
          <p:grpSpPr>
            <a:xfrm>
              <a:off x="2431143" y="3686764"/>
              <a:ext cx="5159829" cy="2757579"/>
              <a:chOff x="0" y="0"/>
              <a:chExt cx="2888477" cy="2309187"/>
            </a:xfrm>
          </p:grpSpPr>
          <p:sp>
            <p:nvSpPr>
              <p:cNvPr id="52" name="สี่เหลี่ยมผืนผ้า 51"/>
              <p:cNvSpPr/>
              <p:nvPr/>
            </p:nvSpPr>
            <p:spPr>
              <a:xfrm>
                <a:off x="0" y="0"/>
                <a:ext cx="1042587" cy="37601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3" name="สี่เหลี่ยมผืนผ้า 52"/>
              <p:cNvSpPr/>
              <p:nvPr/>
            </p:nvSpPr>
            <p:spPr>
              <a:xfrm>
                <a:off x="1473804" y="1078590"/>
                <a:ext cx="1414673" cy="123059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4" name="สี่เหลี่ยมผืนผ้า 53"/>
              <p:cNvSpPr/>
              <p:nvPr/>
            </p:nvSpPr>
            <p:spPr>
              <a:xfrm>
                <a:off x="1473804" y="0"/>
                <a:ext cx="1414673" cy="87167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5" name="สี่เหลี่ยมผืนผ้า 54"/>
              <p:cNvSpPr/>
              <p:nvPr/>
            </p:nvSpPr>
            <p:spPr>
              <a:xfrm>
                <a:off x="1473804" y="0"/>
                <a:ext cx="1414673" cy="2991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6" name="สี่เหลี่ยมผืนผ้า 55"/>
              <p:cNvSpPr/>
              <p:nvPr/>
            </p:nvSpPr>
            <p:spPr>
              <a:xfrm>
                <a:off x="1473804" y="299104"/>
                <a:ext cx="500273" cy="57256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7" name="สี่เหลี่ยมผืนผ้า 56"/>
              <p:cNvSpPr/>
              <p:nvPr/>
            </p:nvSpPr>
            <p:spPr>
              <a:xfrm>
                <a:off x="38111" y="719667"/>
                <a:ext cx="1004476" cy="158952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8" name="สี่เหลี่ยมผืนผ้า 57"/>
              <p:cNvSpPr/>
              <p:nvPr/>
            </p:nvSpPr>
            <p:spPr>
              <a:xfrm>
                <a:off x="1473803" y="1078590"/>
                <a:ext cx="1414673" cy="45965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9" name="สี่เหลี่ยมผืนผ้า 58"/>
              <p:cNvSpPr/>
              <p:nvPr/>
            </p:nvSpPr>
            <p:spPr>
              <a:xfrm>
                <a:off x="2187721" y="1078590"/>
                <a:ext cx="700755" cy="45965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60" name="สี่เหลี่ยมผืนผ้า 59"/>
              <p:cNvSpPr/>
              <p:nvPr/>
            </p:nvSpPr>
            <p:spPr>
              <a:xfrm>
                <a:off x="162025" y="1505880"/>
                <a:ext cx="756648" cy="1880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H Niramit AS" panose="02000506000000020004" pitchFamily="2" charset="-34"/>
                    <a:ea typeface="Times New Roman" panose="02020603050405020304" pitchFamily="18" charset="0"/>
                    <a:cs typeface="Angsana New" panose="02020603050405020304" pitchFamily="18" charset="-34"/>
                  </a:rPr>
                  <a:t>Park</a:t>
                </a:r>
                <a:endParaRPr lang="en-US" dirty="0">
                  <a:effectLst/>
                  <a:latin typeface="Angsana New" panose="02020603050405020304" pitchFamily="18" charset="-34"/>
                  <a:ea typeface="Times New Roman" panose="02020603050405020304" pitchFamily="18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61" name="สี่เหลี่ยมผืนผ้า 60"/>
              <p:cNvSpPr/>
              <p:nvPr/>
            </p:nvSpPr>
            <p:spPr>
              <a:xfrm>
                <a:off x="162025" y="94003"/>
                <a:ext cx="756648" cy="1880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H Niramit AS" panose="02000506000000020004" pitchFamily="2" charset="-34"/>
                    <a:ea typeface="Times New Roman" panose="02020603050405020304" pitchFamily="18" charset="0"/>
                    <a:cs typeface="Angsana New" panose="02020603050405020304" pitchFamily="18" charset="-34"/>
                  </a:rPr>
                  <a:t>Hospital</a:t>
                </a:r>
                <a:endParaRPr lang="en-US" sz="2400" dirty="0">
                  <a:effectLst/>
                  <a:latin typeface="Angsana New" panose="02020603050405020304" pitchFamily="18" charset="-34"/>
                  <a:ea typeface="Times New Roman" panose="02020603050405020304" pitchFamily="18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62" name="สี่เหลี่ยมผืนผ้า 61"/>
              <p:cNvSpPr/>
              <p:nvPr/>
            </p:nvSpPr>
            <p:spPr>
              <a:xfrm>
                <a:off x="1697319" y="55547"/>
                <a:ext cx="980804" cy="2264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600" b="1" kern="1200" dirty="0">
                    <a:solidFill>
                      <a:srgbClr val="000000"/>
                    </a:solidFill>
                    <a:effectLst/>
                    <a:latin typeface="TH Niramit AS" panose="02000506000000020004" pitchFamily="2" charset="-34"/>
                    <a:ea typeface="Times New Roman" panose="02020603050405020304" pitchFamily="18" charset="0"/>
                    <a:cs typeface="Angsana New" panose="02020603050405020304" pitchFamily="18" charset="-34"/>
                  </a:rPr>
                  <a:t>Supermarket</a:t>
                </a:r>
                <a:endParaRPr lang="en-US" sz="2600" dirty="0">
                  <a:effectLst/>
                  <a:latin typeface="Angsana New" panose="02020603050405020304" pitchFamily="18" charset="-34"/>
                  <a:ea typeface="Times New Roman" panose="02020603050405020304" pitchFamily="18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63" name="สี่เหลี่ยมผืนผ้า 62"/>
              <p:cNvSpPr/>
              <p:nvPr/>
            </p:nvSpPr>
            <p:spPr>
              <a:xfrm>
                <a:off x="1424491" y="1173823"/>
                <a:ext cx="756648" cy="1880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H Niramit AS" panose="02000506000000020004" pitchFamily="2" charset="-34"/>
                    <a:ea typeface="Times New Roman" panose="02020603050405020304" pitchFamily="18" charset="0"/>
                    <a:cs typeface="Angsana New" panose="02020603050405020304" pitchFamily="18" charset="-34"/>
                  </a:rPr>
                  <a:t>Bank</a:t>
                </a:r>
                <a:endParaRPr lang="en-US" sz="3600" dirty="0">
                  <a:effectLst/>
                  <a:latin typeface="Angsana New" panose="02020603050405020304" pitchFamily="18" charset="-34"/>
                  <a:ea typeface="Times New Roman" panose="02020603050405020304" pitchFamily="18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64" name="สี่เหลี่ยมผืนผ้า 63"/>
              <p:cNvSpPr/>
              <p:nvPr/>
            </p:nvSpPr>
            <p:spPr>
              <a:xfrm>
                <a:off x="2006574" y="473677"/>
                <a:ext cx="756648" cy="1880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H Niramit AS" panose="02000506000000020004" pitchFamily="2" charset="-34"/>
                    <a:ea typeface="Times New Roman" panose="02020603050405020304" pitchFamily="18" charset="0"/>
                    <a:cs typeface="Angsana New" panose="02020603050405020304" pitchFamily="18" charset="-34"/>
                  </a:rPr>
                  <a:t>Market</a:t>
                </a:r>
                <a:endParaRPr lang="en-US" sz="3600" dirty="0">
                  <a:effectLst/>
                  <a:latin typeface="Angsana New" panose="02020603050405020304" pitchFamily="18" charset="-34"/>
                  <a:ea typeface="Times New Roman" panose="02020603050405020304" pitchFamily="18" charset="0"/>
                  <a:cs typeface="Angsana New" panose="02020603050405020304" pitchFamily="18" charset="-34"/>
                </a:endParaRPr>
              </a:p>
            </p:txBody>
          </p:sp>
        </p:grpSp>
        <p:pic>
          <p:nvPicPr>
            <p:cNvPr id="65" name="รูปภาพ 64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21" t="14684" r="25036" b="34764"/>
            <a:stretch/>
          </p:blipFill>
          <p:spPr bwMode="auto">
            <a:xfrm>
              <a:off x="4452748" y="5752623"/>
              <a:ext cx="513138" cy="6607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D8F1A3A5-B357-4463-A399-9F5DE03B3F3B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183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389 0.209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9" y="10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1860798" y="2035197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859313" y="2582075"/>
            <a:ext cx="12537373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Look at the picture.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 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What do you think will happen after this?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The place will be cleaner.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There will be less grass.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The tree will be greener.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There will be more leaves.</a:t>
            </a:r>
          </a:p>
        </p:txBody>
      </p:sp>
      <p:pic>
        <p:nvPicPr>
          <p:cNvPr id="15" name="รูปภาพ 1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7"/>
          <a:stretch/>
        </p:blipFill>
        <p:spPr bwMode="auto">
          <a:xfrm>
            <a:off x="3460613" y="3468915"/>
            <a:ext cx="3346587" cy="314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A1348354-6990-48BB-8B9D-D1D4D1F073A2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518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539 0.134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70" y="6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600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28-29 Look at the map.</a:t>
            </a:r>
          </a:p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28. Which sentence is correct?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1.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The high school is beside the library.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The restaurant is opposite the supermarket.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The coffee is next to the department store.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The bookstore is between the hospital and the museum.</a:t>
            </a: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204" y="3229328"/>
            <a:ext cx="5423972" cy="37047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7F14A9E3-8D9B-4B6A-AE76-FAC8A1AA54A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8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686 0.239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8" y="119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600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28-29 Look at the map.</a:t>
            </a:r>
          </a:p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29. From home how can you get to the post office? 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take blue street and turn right to Red street. It is on your left.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Take Red street and turn right to blue street. It is on your left.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Take Yellow street and turn left to Black street. It is on your right.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Take Black street and turn left to Yellow street. It’s on your right.</a:t>
            </a: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204" y="3229328"/>
            <a:ext cx="5423972" cy="37047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C9AF3FF4-9189-4F55-B81C-2321F8A5B952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3346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881 0.394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45" y="197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619932"/>
            <a:ext cx="13077372" cy="1837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30. At the book shop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)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Jonathan: _________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Shopkeeper: Twenty-five baht.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    1. How long is it?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    2. How much is it? 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    3. How often do you read?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    4. How many books are there?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065FC1FF-4B09-4B46-8DBB-98B54376ADD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0586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067 0.140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3" y="70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619932"/>
            <a:ext cx="13077372" cy="17067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31. Read the card. </a:t>
            </a: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When do you send this card?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Christmas	 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Halloween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Thanksgiving      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Valentine’s day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 </a:t>
            </a: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423886" y="3541485"/>
            <a:ext cx="6502400" cy="1712685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effectLst/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A hundred hearts would be too few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effectLst/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To carry all my love to you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FE15643D-0822-4A80-A654-E1106B5E369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1436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1 0.391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195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765075"/>
            <a:ext cx="13077372" cy="1668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32. You can buy ___________ at a bakery.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 rice and curry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 shirts and skirts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 socks and shoes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 bread and cake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10A8C781-FF74-4BCE-9F41-DA3FFAFD194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419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969 0.205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84" y="10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7" y="2315132"/>
            <a:ext cx="13077372" cy="18035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33. Nancy has some apples, strawberries, oranges, and grapes.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She can make ___________.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   1.  tuna soup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 fruit salad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 meat sauce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 green curry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583E53CA-BABB-49E6-A1AC-2AAEB23A633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232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709 0.056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8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24858" y="2648961"/>
            <a:ext cx="14594114" cy="1668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34. You’re going to the beach.  What should you buy for your trip?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 sunglasses, swimsuit, and hat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 wool scarf, suit, and trousers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 jacket, light sweater, and gloves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 swim trunks, raincoat, and boots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1E131858-CC5B-4C18-A656-04C9BE39EB5E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325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4678 -0.13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-6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24858" y="2648961"/>
            <a:ext cx="14594114" cy="1702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35. Look at the notice. 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)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You can see this notice at a______________.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1.  post  office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2.  train station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3.  fitness </a:t>
            </a:r>
            <a:r>
              <a:rPr lang="en-US" sz="44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centre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4. department store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Text Box 23"/>
          <p:cNvSpPr txBox="1"/>
          <p:nvPr/>
        </p:nvSpPr>
        <p:spPr>
          <a:xfrm>
            <a:off x="2452914" y="3555455"/>
            <a:ext cx="6749143" cy="242443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800" dirty="0"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WEEKEND ONLY</a:t>
            </a:r>
            <a:endParaRPr lang="en-US" sz="38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800" dirty="0"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BUY 2 GET 1 FREE</a:t>
            </a:r>
            <a:endParaRPr lang="en-US" sz="38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800" dirty="0"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ON ALL SHOES AND CLOTHES</a:t>
            </a:r>
            <a:endParaRPr lang="en-US" sz="38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8AB32D62-0108-4050-B96A-727A0DB915DD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0880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3711 0.347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5" y="17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837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36.	From the sign, what should you do?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)</a:t>
            </a:r>
          </a:p>
          <a:p>
            <a:pPr marL="742950" indent="-742950">
              <a:spcAft>
                <a:spcPts val="0"/>
              </a:spcAft>
              <a:buAutoNum type="arabicPeriod" startAt="35"/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1. Put a lot of water onto the fire.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2. Use the exit stairways to get out.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3. Take the elevator to the first floor.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4. Get into the building very quickly.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828" y="3628572"/>
            <a:ext cx="3135085" cy="313508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9185B75C-61D7-47D1-8A60-AFAD91C76710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4135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231 0.191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5" y="95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160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37. Look at the sign. 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When you see the sign, you should ____________.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1.  keep left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2.  keep quiet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3.  make noise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4.  make a queue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964" y="3427078"/>
            <a:ext cx="2349608" cy="2349608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829E32DA-061E-4517-BFD0-046FFDB6FD7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6495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067 0.194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3" y="9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Look at the picture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  </a:t>
            </a: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Which of the following is correct about the picture?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You can talk freely.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You have to talk noisily.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You must not speak quietly.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You should not speak loudly.</a:t>
            </a: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8" name="รูปภาพ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7778" r="13583" b="9999"/>
          <a:stretch/>
        </p:blipFill>
        <p:spPr bwMode="auto">
          <a:xfrm>
            <a:off x="4052756" y="3876186"/>
            <a:ext cx="2199187" cy="2323102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F70930A7-5163-4F12-AD70-956E8FE6CCF9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557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645 0.3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22" y="185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38. What kind of sports can people usually do alone?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1.                                                   3.</a:t>
            </a: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3.                                                    4.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19080"/>
          <a:stretch/>
        </p:blipFill>
        <p:spPr>
          <a:xfrm>
            <a:off x="2380342" y="4121927"/>
            <a:ext cx="3477977" cy="197331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4"/>
          <a:srcRect l="13388"/>
          <a:stretch/>
        </p:blipFill>
        <p:spPr>
          <a:xfrm>
            <a:off x="8955313" y="4039991"/>
            <a:ext cx="3568131" cy="1972800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5"/>
          <a:srcRect l="22119" t="14648"/>
          <a:stretch/>
        </p:blipFill>
        <p:spPr>
          <a:xfrm>
            <a:off x="2510970" y="7141029"/>
            <a:ext cx="3347349" cy="189043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6"/>
          <a:srcRect l="33519" t="14481"/>
          <a:stretch/>
        </p:blipFill>
        <p:spPr>
          <a:xfrm>
            <a:off x="8955313" y="7141029"/>
            <a:ext cx="3568131" cy="1849073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189354F2-806E-4298-847C-A86A88F2A7F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3734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65703 -0.172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86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194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39-40 Look at the poster and answer questions 52 and 53.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39.	What does the picture mainly want to tell us?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1.  Save the earth.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2.  Help children.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3.  Make clean water.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4.  Take care of animals.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150" y="3507417"/>
            <a:ext cx="3818612" cy="2907898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BE345049-06B8-4EB4-8773-561A3A9C4EA2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1064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067 0.109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3" y="5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194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39-40 Look at the poster and answer questions 52 and 53.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40.	From the picture, what should you do?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1.  Eat less fish.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2.  Keep more pets.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3.  Grow more trees.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4.  Use less sunlight.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150" y="3507417"/>
            <a:ext cx="3818612" cy="2907898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AE50113E-0BC0-475C-9775-34F5687001FE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0542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164 0.281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82" y="140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261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41-43  Look at the table and answer questions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41.	Brutus is at lunch.  What will he order?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)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1.  Fish and salad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2.  Eggs and juice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	3.  Sandwich and chicken	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     4.  Ice cream and chocolate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57" y="3376818"/>
            <a:ext cx="9186658" cy="260230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8E7B7D62-5DFB-4FFA-8255-B8B4F48FE71E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17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969 0.0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84" y="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261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41-43  Look at the table and answer questions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42.	Who like vegetables? 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1.  Brutus and Conan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2.  Conan and Popeye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3.  Charlie and Brutus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4.  Popeye and Charlie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57" y="3376818"/>
            <a:ext cx="9186658" cy="260230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D2078A60-2E2F-4503-9EE8-F2D5425A49C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301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555 0.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7" y="128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29658" y="2619932"/>
            <a:ext cx="14594114" cy="1363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41-43  Look at the table and answer questions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43.	What do these four people like the most? 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1.  Fish and eggs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2.  Sandwich and juice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3.  Salad and chocolate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	4.	Chicken and ice cream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57" y="3376818"/>
            <a:ext cx="9186658" cy="260230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5373E217-4C6B-43E9-9842-C7B5806839C5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1639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36 0.33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0" y="167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30943" y="8452298"/>
            <a:ext cx="1459411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44.	1.  Yes, you can.	</a:t>
            </a:r>
            <a:endParaRPr lang="en-US" sz="42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   2.  No, you can’t.</a:t>
            </a:r>
            <a:endParaRPr lang="en-US" sz="42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   3.  I’d like a 2B pencil.		</a:t>
            </a:r>
            <a:endParaRPr lang="en-US" sz="4200" b="1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	   4.  I don’t like a pen.</a:t>
            </a: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9208AA3B-54FA-459D-ADBF-B27338B6AC6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2C5D3B-EAC9-4F87-895E-FE11E1766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382" y="2257014"/>
            <a:ext cx="12583235" cy="695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5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3428 0.351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9" y="175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074058" y="8978353"/>
            <a:ext cx="145941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8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45.	1.  There it is		 2.  Here it is			3.  Get them three		4.  Give me two</a:t>
            </a:r>
            <a:endParaRPr lang="en-US" sz="48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AEFA5A22-4C86-4815-A793-798A928134F3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55AFB2-67DF-48B4-BA8A-667FCFBFE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382" y="2209716"/>
            <a:ext cx="12583235" cy="695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9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92842 0.28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16" y="14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30943" y="8180718"/>
            <a:ext cx="1459411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46.	1. What is the money?		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2.  How much is it?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    3.  How many are there?		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    4.  When do you sell them?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604EC6-D626-4EE6-86D8-6160B02EB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382" y="2209716"/>
            <a:ext cx="12583235" cy="6956139"/>
          </a:xfrm>
          <a:prstGeom prst="rect">
            <a:avLst/>
          </a:prstGeom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6E7C4E-7056-464D-9CA7-839219710142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5061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4385 0.275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97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30943" y="8478934"/>
            <a:ext cx="1459411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47.	1.  Here’s fifty baht.	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   2.  Here’s forty baht.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   3.  Here’s fifteen baht.		</a:t>
            </a: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   4.  Here’s fourteen baht.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6CF56D-3CF1-4CB8-B54F-398455090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023" y="2209716"/>
            <a:ext cx="12583235" cy="6956139"/>
          </a:xfrm>
          <a:prstGeom prst="rect">
            <a:avLst/>
          </a:prstGeom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0A06D9FE-ADB5-408F-AF38-EBF995C3B94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053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205 0.252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7" y="12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62294" y="1088674"/>
            <a:ext cx="12582685" cy="1094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42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3. </a:t>
            </a: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Look at the table. </a:t>
            </a:r>
            <a:endParaRPr kumimoji="0" lang="en-US" sz="4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Which of the following is correct?  (</a:t>
            </a:r>
            <a:r>
              <a:rPr kumimoji="0" lang="th-TH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kumimoji="0" lang="en-US" sz="4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None of the students like dogs.</a:t>
            </a:r>
            <a:endParaRPr kumimoji="0" lang="en-US" sz="4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Most of students like rabbit.</a:t>
            </a:r>
            <a:endParaRPr kumimoji="0" lang="en-US" sz="4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More students like fish than cats.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</a:t>
            </a:r>
            <a:r>
              <a:rPr kumimoji="0" lang="en-US" sz="4200" b="1" i="0" u="none" strike="noStrike" cap="none" normalizeH="0" baseline="0" dirty="0">
                <a:ln>
                  <a:noFill/>
                </a:ln>
                <a:effectLst/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4. More students like birds than hamsters</a:t>
            </a:r>
            <a:r>
              <a:rPr kumimoji="0" lang="en-US" sz="4200" b="1" i="0" u="none" strike="noStrike" cap="none" normalizeH="0" baseline="0" dirty="0">
                <a:ln>
                  <a:noFill/>
                </a:ln>
                <a:effectLst/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10C44045-52AE-489E-BC89-EEECF0CA4201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04CD50-E069-4833-9CAE-38B95B325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180" y="2997928"/>
            <a:ext cx="4328535" cy="42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3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631 0.418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20" y="209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71601" y="2155475"/>
            <a:ext cx="14594114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48.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Look at the picture.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A postman puts letters into a………………in front of a house.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1. mailbox </a:t>
            </a:r>
            <a:endParaRPr lang="en-US" sz="32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2. postbag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3. garbage bin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4. phone booth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366" y="4309639"/>
            <a:ext cx="3244933" cy="256558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75B1799A-1A4D-4CE1-8410-E59A7C59C720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7356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709 0.071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3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42573" y="2474790"/>
            <a:ext cx="14594114" cy="1092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49.</a:t>
            </a:r>
            <a:r>
              <a:rPr lang="en-US" sz="4400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                              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 indent="457200">
              <a:spcAft>
                <a:spcPts val="0"/>
              </a:spcAft>
            </a:pPr>
            <a:endParaRPr lang="en-US" sz="4400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indent="457200">
              <a:spcAft>
                <a:spcPts val="0"/>
              </a:spcAft>
            </a:pPr>
            <a:endParaRPr lang="en-US" sz="4400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indent="457200"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1. Don’t use this door.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2. Go out this way.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 3. This door is for the people who work here.  </a:t>
            </a:r>
            <a:endParaRPr lang="en-US" sz="32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4. None can use this door</a:t>
            </a: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270" y="2866675"/>
            <a:ext cx="4595712" cy="1386010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A00A7DDC-554F-4529-96B0-739E8198EB4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5526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709 0.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42573" y="2474790"/>
            <a:ext cx="14594114" cy="1126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50. Look at the picture. Who can park here? (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1.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A metered taxi. 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2. A disabled parking. 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3. A taxi motorcycle. 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4. A traffic policeman 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630" y="3569313"/>
            <a:ext cx="2153370" cy="3248618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66CC268D-ACD9-461A-B479-85C64BDC4321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2811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742 0.150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71" y="75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42573" y="2474790"/>
            <a:ext cx="14594114" cy="1126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</a:rPr>
              <a:t>51. Look at the picture.</a:t>
            </a: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</a:rPr>
              <a:t>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th-TH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What do you think will happen after this?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1. Fire 	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 2. Wind </a:t>
            </a:r>
            <a:endParaRPr lang="en-US" sz="32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	3. Snow 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 4. Flood 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074" y="3226000"/>
            <a:ext cx="3109298" cy="3126384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5418BA87-CA87-427D-B7B5-7619E06D899C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1528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426 0.187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13" y="93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342573" y="2658405"/>
            <a:ext cx="14594114" cy="9148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52. Which one is a set of healthy food?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1. Candy, snack and milk.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2. Salad, roasted chicken and soup. </a:t>
            </a:r>
            <a:endParaRPr lang="en-US" sz="32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3. French fries, hamburger and pizza.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4. Potato chips, chocolate and coffee. </a:t>
            </a:r>
            <a:endParaRPr lang="en-US" sz="3200" b="1" dirty="0">
              <a:solidFill>
                <a:srgbClr val="00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270510" algn="l"/>
                <a:tab pos="630555" algn="l"/>
                <a:tab pos="900430" algn="l"/>
              </a:tabLs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104827C1-C0F6-41FD-AAF7-483384D2A4CA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1356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002 -0.0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6" y="-15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1081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53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.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0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At a fruit shop. (</a:t>
            </a:r>
            <a:r>
              <a:rPr lang="th-TH" sz="40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0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Buyer: ………………….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Seller: Fifteen baht.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Buyer: Please give me two pieces.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Seller: Here you are. That’s thirty baht.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How much is a piece of apple?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How many apples do you have?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How many pieces would you like?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How much are two pieces of apples?</a:t>
            </a: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F270E366-7EFB-4997-9C4A-6608BF2724F2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971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611 0.166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11" y="8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1228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54. Look at the sign.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You can see this sign in______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1. a library	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2. A canteen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3. a restaurant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4. A coffee shop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02" y="3182261"/>
            <a:ext cx="2550884" cy="25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169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11745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55-56 Look at the table.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55.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Which sentence is correct?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1. </a:t>
            </a:r>
            <a:r>
              <a:rPr lang="en-US" sz="4400" b="1" dirty="0" err="1">
                <a:solidFill>
                  <a:srgbClr val="FF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Dusit</a:t>
            </a: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 is the most popular zoo. 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2.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Nakornratchasima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 is the least popular zoo.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3.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Chiangmai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 is less popular than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Songkhla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4.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Khao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Kheo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Open Zoo is more popular than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Dusit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45634"/>
              </p:ext>
            </p:extLst>
          </p:nvPr>
        </p:nvGraphicFramePr>
        <p:xfrm>
          <a:off x="2013766" y="2931886"/>
          <a:ext cx="5678805" cy="3652901"/>
        </p:xfrm>
        <a:graphic>
          <a:graphicData uri="http://schemas.openxmlformats.org/drawingml/2006/table">
            <a:tbl>
              <a:tblPr firstRow="1" firstCol="1" bandRow="1"/>
              <a:tblGrid>
                <a:gridCol w="2995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Visitors in April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Dusit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216,465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Khao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Kheo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Open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102,856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Chiangmai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146,848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Nakornratchasima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114,307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Songkhla Zoo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41,056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621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,</a:t>
                      </a:r>
                      <a:r>
                        <a:rPr lang="th-TH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532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85365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9375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55-56 Look at the table.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56. How many visitors visit </a:t>
            </a:r>
            <a:r>
              <a:rPr lang="en-US" sz="4400" b="1" dirty="0" err="1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Songkhla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Zoo in April?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   1. Four one five and six.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   2. Four hundred and ten fifty-six.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   3. Forty-one thousand and fifty-six. 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975995" algn="l"/>
              </a:tabLs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4. Four thousand and hundred fifty and six.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45634"/>
              </p:ext>
            </p:extLst>
          </p:nvPr>
        </p:nvGraphicFramePr>
        <p:xfrm>
          <a:off x="2013766" y="2931886"/>
          <a:ext cx="5678805" cy="3652901"/>
        </p:xfrm>
        <a:graphic>
          <a:graphicData uri="http://schemas.openxmlformats.org/drawingml/2006/table">
            <a:tbl>
              <a:tblPr firstRow="1" firstCol="1" bandRow="1"/>
              <a:tblGrid>
                <a:gridCol w="2995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Visitors in April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Dusit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216,465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Khao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Kheo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Open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102,856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Chiangmai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146,848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Nakornratchasima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 Zoo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114,307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Songkhla Zoo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41,056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Niramit AS" panose="02000506000000020004" pitchFamily="2" charset="-34"/>
                        </a:rPr>
                        <a:t>621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,</a:t>
                      </a:r>
                      <a:r>
                        <a:rPr lang="th-TH" sz="3200" dirty="0"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532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Star: 5 Points 5">
            <a:extLst>
              <a:ext uri="{FF2B5EF4-FFF2-40B4-BE49-F238E27FC236}">
                <a16:creationId xmlns:a16="http://schemas.microsoft.com/office/drawing/2014/main" id="{C528D07A-2612-4AF0-AE8D-4490A6BD8134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0103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848 0.2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4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8572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57. In a zoo </a:t>
            </a:r>
            <a:r>
              <a:rPr lang="th-TH" sz="4000" b="1" dirty="0">
                <a:solidFill>
                  <a:prstClr val="black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Beth: Let’s sit on this bench.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Tan: No, we can’t Look at the sign.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Which sign do Beth and Tan see?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  <a:r>
              <a:rPr lang="th-TH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1.</a:t>
            </a:r>
            <a:r>
              <a:rPr lang="en-US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  <a:r>
              <a:rPr lang="th-TH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                                      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2.</a:t>
            </a:r>
            <a:r>
              <a:rPr lang="th-TH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  <a:endParaRPr lang="en-US" sz="40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     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3.                                          4.  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841" y="6254895"/>
            <a:ext cx="2153816" cy="215381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141" y="6254895"/>
            <a:ext cx="1787059" cy="2264991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842" y="8967516"/>
            <a:ext cx="2357016" cy="186613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0141" y="8967516"/>
            <a:ext cx="2526335" cy="1811991"/>
          </a:xfrm>
          <a:prstGeom prst="rect">
            <a:avLst/>
          </a:prstGeom>
        </p:spPr>
      </p:pic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EE7DE4C-6C40-4390-93A4-285BBD8CF3C5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7028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9043 0.22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21" y="11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1636486" y="2382346"/>
            <a:ext cx="13824857" cy="1043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4-5</a:t>
            </a:r>
          </a:p>
          <a:p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Look at the map.</a:t>
            </a:r>
          </a:p>
          <a:p>
            <a:endParaRPr lang="en-US" sz="4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Which sentence is correct?  (</a:t>
            </a:r>
            <a:r>
              <a:rPr lang="th-TH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</a:t>
            </a: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1. The bakery is next to the bus station.</a:t>
            </a:r>
          </a:p>
          <a:p>
            <a:pPr>
              <a:lnSpc>
                <a:spcPct val="150000"/>
              </a:lnSpc>
            </a:pP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</a:t>
            </a:r>
            <a:r>
              <a:rPr lang="en-US" sz="42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2. The museum is opposite the supermarket.</a:t>
            </a:r>
          </a:p>
          <a:p>
            <a:pPr>
              <a:lnSpc>
                <a:spcPct val="150000"/>
              </a:lnSpc>
            </a:pP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3. The library and the school are on the same road.</a:t>
            </a:r>
          </a:p>
          <a:p>
            <a:pPr>
              <a:lnSpc>
                <a:spcPct val="150000"/>
              </a:lnSpc>
            </a:pPr>
            <a:r>
              <a:rPr lang="en-US" sz="4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4. The park is between the post office and the hospital.</a:t>
            </a:r>
          </a:p>
          <a:p>
            <a:pPr>
              <a:lnSpc>
                <a:spcPct val="150000"/>
              </a:lnSpc>
            </a:pPr>
            <a:endParaRPr lang="en-US" sz="4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326399-5649-42FE-A412-A29E3CBBD0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16" t="34963" r="11745" b="23219"/>
          <a:stretch/>
        </p:blipFill>
        <p:spPr>
          <a:xfrm>
            <a:off x="5959429" y="2994017"/>
            <a:ext cx="6069724" cy="382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134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9328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58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.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Where would they go?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1. To bus station.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2. To Hua-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Hin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3. To Bangkok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4. To the market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39321"/>
              </p:ext>
            </p:extLst>
          </p:nvPr>
        </p:nvGraphicFramePr>
        <p:xfrm>
          <a:off x="2348684" y="2951548"/>
          <a:ext cx="4211774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4211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English camp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83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07.00 Meet at school.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07.30 Depart Bangkok.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10.00 Arrive at Hua-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Hin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12.00 Collect your lunch box.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18.00 Dinner time.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tar: 5 Points 5">
            <a:extLst>
              <a:ext uri="{FF2B5EF4-FFF2-40B4-BE49-F238E27FC236}">
                <a16:creationId xmlns:a16="http://schemas.microsoft.com/office/drawing/2014/main" id="{69FBDEF2-3E81-4F57-8B44-759B762565C1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1565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328 0.20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64" y="10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00631" y="2217863"/>
            <a:ext cx="14594114" cy="10973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</a:rPr>
              <a:t>59. Your friend gave you this card.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Which party are you invited to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? 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1. Easter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 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2. Christmas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3. New Year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4. Halloween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6" name="Rectangle: Rounded Corners 30"/>
          <p:cNvSpPr/>
          <p:nvPr/>
        </p:nvSpPr>
        <p:spPr>
          <a:xfrm>
            <a:off x="3421018" y="5139773"/>
            <a:ext cx="5489484" cy="131419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Dress up and join us for a spooky night of trick or teat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7" name="Picture 2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616" y="3421728"/>
            <a:ext cx="2612287" cy="2149295"/>
          </a:xfrm>
          <a:prstGeom prst="rect">
            <a:avLst/>
          </a:prstGeom>
        </p:spPr>
      </p:pic>
      <p:sp>
        <p:nvSpPr>
          <p:cNvPr id="8" name="Star: 5 Points 7">
            <a:extLst>
              <a:ext uri="{FF2B5EF4-FFF2-40B4-BE49-F238E27FC236}">
                <a16:creationId xmlns:a16="http://schemas.microsoft.com/office/drawing/2014/main" id="{A655EEBA-2EB9-4FAF-A424-C96C6C9A31DF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5602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645 0.36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22" y="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4862631" cy="1194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60. At school  </a:t>
            </a:r>
            <a:r>
              <a:rPr lang="th-TH" sz="4400" b="1" dirty="0">
                <a:solidFill>
                  <a:prstClr val="black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You throw the glass bottles into this kind of bin. What will happen next? 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1. They will be burnt.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2. They will be recycled.</a:t>
            </a:r>
            <a:r>
              <a:rPr lang="en-US" sz="40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3. People will throw them away.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4. People will put them in the trash bin.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8" name="Picture 3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570" y="5510258"/>
            <a:ext cx="4213316" cy="3227342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761C5114-73D6-46A2-A359-226B8F75A251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8683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3125 0.0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2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4862631" cy="1323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61. Look at the table.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Which sentence is correct?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 1. A horse is the fastest.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2. An elephant is the slowest.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3. A lion is faster than a cheetah.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4. A boar is slower than a giraffe.</a:t>
            </a:r>
          </a:p>
          <a:p>
            <a:pPr>
              <a:spcAft>
                <a:spcPts val="0"/>
              </a:spcAft>
            </a:pP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950296"/>
              </p:ext>
            </p:extLst>
          </p:nvPr>
        </p:nvGraphicFramePr>
        <p:xfrm>
          <a:off x="2441890" y="3094778"/>
          <a:ext cx="4171360" cy="3901440"/>
        </p:xfrm>
        <a:graphic>
          <a:graphicData uri="http://schemas.openxmlformats.org/drawingml/2006/table">
            <a:tbl>
              <a:tblPr firstRow="1" firstCol="1" bandRow="1"/>
              <a:tblGrid>
                <a:gridCol w="19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0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236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Animal Speed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Animals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Speech (km/</a:t>
                      </a:r>
                      <a:r>
                        <a:rPr lang="en-US" sz="3200" dirty="0" err="1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hr</a:t>
                      </a: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)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Elephant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40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Giraffe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52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Cheetah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120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Horse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88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Boar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24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Lion</a:t>
                      </a:r>
                      <a:endParaRPr lang="en-US" sz="280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Niramit AS" panose="02000506000000020004" pitchFamily="2" charset="-34"/>
                          <a:ea typeface="Angsana New" panose="02020603050405020304" pitchFamily="18" charset="-34"/>
                          <a:cs typeface="Angsana New" panose="02020603050405020304" pitchFamily="18" charset="-34"/>
                        </a:rPr>
                        <a:t>80</a:t>
                      </a:r>
                      <a:endParaRPr lang="en-US" sz="2800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Star: 5 Points 5">
            <a:extLst>
              <a:ext uri="{FF2B5EF4-FFF2-40B4-BE49-F238E27FC236}">
                <a16:creationId xmlns:a16="http://schemas.microsoft.com/office/drawing/2014/main" id="{11719817-89BE-4991-80AD-E6E3DDA106D7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7009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1 0.40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20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4862631" cy="1323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62-63 Look at the map. </a:t>
            </a: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62. Which sentence is correct? 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1. The hospital is next to the library.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2. The museum is opposite the supermarket.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3. The school is between the park and the bus station.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4. The post office and the bakery are on the same road.</a:t>
            </a:r>
          </a:p>
          <a:p>
            <a:pPr>
              <a:spcAft>
                <a:spcPts val="0"/>
              </a:spcAft>
            </a:pP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795" y="3680381"/>
            <a:ext cx="4174290" cy="3250543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C10EBA2A-43B6-453D-B407-D25117DD0C55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303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426 0.1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13" y="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4862631" cy="1261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62-63 Look at the map. </a:t>
            </a: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63. </a:t>
            </a:r>
            <a:r>
              <a:rPr lang="en-US" sz="4400" b="1" dirty="0" err="1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Sutee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is at school. How can he get to the post office?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1. Take first street and turn right at the  library.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2. Take Main street and turn left at the supermarket.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3. Walk along First street. The post office is at the corner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4. Walk along Main street. The post office is straight ahead.</a:t>
            </a:r>
            <a:endParaRPr lang="en-US" sz="40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795" y="3680381"/>
            <a:ext cx="4174290" cy="3250543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D827FE41-9242-4B84-B267-304E83329BCB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0274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674 0.16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42" y="8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4862631" cy="1249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64-66 Look at the chart which shows activities each </a:t>
            </a:r>
            <a:r>
              <a:rPr lang="en-US" sz="42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Prathom</a:t>
            </a: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6 student does in the morning at school before class, and answer questions 64-66 </a:t>
            </a:r>
            <a:r>
              <a:rPr lang="th-TH" sz="4200" b="1" dirty="0">
                <a:solidFill>
                  <a:prstClr val="black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64. How many students are there in </a:t>
            </a:r>
            <a:r>
              <a:rPr lang="en-US" sz="42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Pratom</a:t>
            </a: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6? </a:t>
            </a:r>
            <a:r>
              <a:rPr lang="th-TH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(ต 1.1 ป.6/3)</a:t>
            </a: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1. Thirty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2. Fourteen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3. Twenty-four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 4. Eat breakfast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0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0BE8FEF1-FD57-44AC-BEC8-153DB832CE1B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2E09D5-925E-4A20-9E3B-E6F174E242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45" t="32681" r="11100" b="13456"/>
          <a:stretch/>
        </p:blipFill>
        <p:spPr>
          <a:xfrm>
            <a:off x="5851939" y="3606748"/>
            <a:ext cx="4552122" cy="37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0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817 0.326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8" y="16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6036771" cy="1237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64-66 Look at the chart which shows activities each </a:t>
            </a:r>
            <a:r>
              <a:rPr lang="en-US" sz="42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Prathom</a:t>
            </a: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6 student does in the   morning at school before class, and answer questions 64-66 </a:t>
            </a:r>
            <a:r>
              <a:rPr lang="th-TH" sz="4200" b="1" dirty="0">
                <a:solidFill>
                  <a:prstClr val="black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65. What do most of the </a:t>
            </a:r>
            <a:r>
              <a:rPr lang="en-US" sz="42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Prathom</a:t>
            </a: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6 students do at school before class in the morning?  </a:t>
            </a:r>
            <a:r>
              <a:rPr lang="th-TH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</a:t>
            </a: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1. Play sports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2. Read books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3. Do homework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4. Eat breakfast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2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2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A935F0C4-BDCA-4F2F-9EF1-6C16783D2C6B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ED275A-5A5C-4D95-93A7-202E86207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45" t="32681" r="11100" b="13456"/>
          <a:stretch/>
        </p:blipFill>
        <p:spPr>
          <a:xfrm>
            <a:off x="4778513" y="3487478"/>
            <a:ext cx="4552122" cy="37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2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957 0.16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79" y="8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32113" y="2217863"/>
            <a:ext cx="16036771" cy="1361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64-66 Look at the chart which shows activities each </a:t>
            </a:r>
            <a:r>
              <a:rPr lang="en-US" sz="4200" b="1" dirty="0" err="1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Prathom</a:t>
            </a: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6 student does in the   morning at school before class, and answer questions 64-66 </a:t>
            </a:r>
            <a:r>
              <a:rPr lang="th-TH" sz="4200" b="1" dirty="0">
                <a:solidFill>
                  <a:prstClr val="black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66. Which of the following is correct?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1. Four students read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2. One student eats breakfast.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3. More students eat breakfast than play sport.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 4. More students read books than do homework.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2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2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5A9330A5-5E02-4F8F-BB8F-626590B55677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A28BFF-5D6D-498B-B1F9-4670BBEC96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45" t="32681" r="11100" b="13456"/>
          <a:stretch/>
        </p:blipFill>
        <p:spPr>
          <a:xfrm>
            <a:off x="5156200" y="3427844"/>
            <a:ext cx="4552122" cy="37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3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5957 0.41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79" y="20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241295" y="2627296"/>
            <a:ext cx="16036771" cy="14727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67. At a department store </a:t>
            </a:r>
            <a:r>
              <a:rPr lang="th-TH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Customer: I’m looking for a shirt.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Assistant: _________________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Customer: Medium, please.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1. How much is it?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2. What color is it?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3. What size do you want?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 4. How many shirts do you want?</a:t>
            </a: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2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2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997FB04A-D807-4FD8-8116-6E9FE85EE199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87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6611 0.224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11" y="11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543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89314" y="6155916"/>
            <a:ext cx="1374851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5. </a:t>
            </a:r>
            <a:r>
              <a:rPr lang="en-US" sz="4400" b="1" dirty="0" err="1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Sutee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is at school. How can he get to the post office?  (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1. Take first street and turn right at the library.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2. Take Main street and turn left at the supermarket.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3. Walk along First street. The post office is at the corner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4. Walk along Main street. The post office is straight ahead.</a:t>
            </a:r>
            <a:endParaRPr lang="en-US" sz="4400" b="1" dirty="0"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49DD3A7E-BB96-402F-A02D-CA1CBAE4A6B0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4453E3-E71E-438A-81F8-CD6888E2EE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16" t="34963" r="11745" b="23219"/>
          <a:stretch/>
        </p:blipFill>
        <p:spPr>
          <a:xfrm>
            <a:off x="4729718" y="2495744"/>
            <a:ext cx="6069724" cy="382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1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783 0.273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6" y="13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227647" y="2600000"/>
            <a:ext cx="16036771" cy="12773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68-69 Look at the picture.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2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   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68. From the picture, which sentence is correct?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 1. They are doing homework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 2. They love playing outdoor sports.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 3. They help their mothers do housework.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  4. They cook special dinner for their family.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2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2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682" y="3917387"/>
            <a:ext cx="3530938" cy="2499265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CCAE10A8-EC98-440C-A836-64CF0D928E49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1925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9336 0.3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68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227647" y="2600000"/>
            <a:ext cx="16036771" cy="1297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68-69 Look at the picture. (</a:t>
            </a:r>
            <a:r>
              <a:rPr lang="th-TH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ต 1.1 ป.6/3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)</a:t>
            </a: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latin typeface="TH Niramit AS" panose="02000506000000020004" pitchFamily="2" charset="-34"/>
              <a:ea typeface="Angsana New" panose="02020603050405020304" pitchFamily="18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Angsana New" panose="02020603050405020304" pitchFamily="18" charset="-34"/>
                <a:cs typeface="TH Niramit AS" panose="02000506000000020004" pitchFamily="2" charset="-34"/>
              </a:rPr>
              <a:t> 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69. What do you think about the two children? </a:t>
            </a:r>
            <a:endParaRPr lang="en-US" sz="28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They are ___________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1. diligent	</a:t>
            </a: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2. difficult</a:t>
            </a:r>
            <a:endParaRPr lang="en-US" sz="28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3. impolite		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      4. Intelligent</a:t>
            </a:r>
            <a:endParaRPr lang="en-US" sz="28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0000"/>
                </a:solidFill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 </a:t>
            </a:r>
            <a:endParaRPr lang="en-US" sz="28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spcAft>
                <a:spcPts val="0"/>
              </a:spcAft>
            </a:pPr>
            <a:r>
              <a:rPr lang="en-US" sz="4200" dirty="0">
                <a:latin typeface="TH Niramit AS" panose="02000506000000020004" pitchFamily="2" charset="-34"/>
                <a:ea typeface="Angsana New" panose="02020603050405020304" pitchFamily="18" charset="-34"/>
                <a:cs typeface="Angsana New" panose="02020603050405020304" pitchFamily="18" charset="-34"/>
              </a:rPr>
              <a:t> </a:t>
            </a:r>
            <a:endParaRPr lang="en-US" sz="4200" dirty="0">
              <a:latin typeface="Angsana New" panose="02020603050405020304" pitchFamily="18" charset="-34"/>
              <a:ea typeface="Angsana New" panose="02020603050405020304" pitchFamily="18" charset="-34"/>
              <a:cs typeface="Angsana New" panose="02020603050405020304" pitchFamily="18" charset="-34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sz="4200" b="1" dirty="0">
              <a:solidFill>
                <a:srgbClr val="000000"/>
              </a:solidFill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056" y="3459497"/>
            <a:ext cx="3217040" cy="2277082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7087C59B-2D58-47B9-8D42-64B9DEC121B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963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7393 0.135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1" y="6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382346"/>
            <a:ext cx="130773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808152" y="2323856"/>
            <a:ext cx="9490098" cy="11312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6. Look at the picture  </a:t>
            </a:r>
            <a:r>
              <a:rPr lang="th-TH" sz="4400" b="1" dirty="0">
                <a:latin typeface="TH Niramit AS" panose="02000506000000020004" pitchFamily="2" charset="-34"/>
                <a:ea typeface="Calibri" panose="020F0502020204030204" pitchFamily="34" charset="0"/>
                <a:cs typeface="TH Niramit AS" panose="02000506000000020004" pitchFamily="2" charset="-34"/>
              </a:rPr>
              <a:t>(ต 1.1 ป.6/3)</a:t>
            </a:r>
            <a:endParaRPr lang="en-US" sz="4400" b="1" dirty="0"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sz="4400" b="1" dirty="0"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Which of the following is correct about the picture?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1. He goes skiing in winter.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2. We are walking in the rain.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3. The sky is blue in the summer.</a:t>
            </a:r>
          </a:p>
          <a:p>
            <a:pPr>
              <a:lnSpc>
                <a:spcPct val="15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4. It’s nice and warm on a sunny day.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4400" b="1" dirty="0">
              <a:effectLst/>
              <a:latin typeface="TH Niramit AS" panose="02000506000000020004" pitchFamily="2" charset="-34"/>
              <a:ea typeface="Calibri" panose="020F0502020204030204" pitchFamily="34" charset="0"/>
              <a:cs typeface="TH Niramit AS" panose="02000506000000020004" pitchFamily="2" charset="-34"/>
            </a:endParaRPr>
          </a:p>
        </p:txBody>
      </p:sp>
      <p:pic>
        <p:nvPicPr>
          <p:cNvPr id="9" name="รูปภาพ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5"/>
          <a:stretch/>
        </p:blipFill>
        <p:spPr bwMode="auto">
          <a:xfrm>
            <a:off x="3635828" y="3777644"/>
            <a:ext cx="4056744" cy="2224998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7316104F-B6B2-48CE-A4BF-D9C53A0EF128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911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9619 0.102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5" y="5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C91B49-EE03-4E44-953D-04A4DE8CD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2">
            <a:extLst>
              <a:ext uri="{FF2B5EF4-FFF2-40B4-BE49-F238E27FC236}">
                <a16:creationId xmlns:a16="http://schemas.microsoft.com/office/drawing/2014/main" id="{5ACA84C5-33A8-4940-B1CA-77FD79DC7E87}"/>
              </a:ext>
            </a:extLst>
          </p:cNvPr>
          <p:cNvSpPr/>
          <p:nvPr/>
        </p:nvSpPr>
        <p:spPr>
          <a:xfrm>
            <a:off x="2761204" y="1828800"/>
            <a:ext cx="13494796" cy="997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6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89314" y="2034003"/>
            <a:ext cx="13077372" cy="1397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7. Which sentence is true for the picture?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1.1 ป.6/3)</a:t>
            </a:r>
          </a:p>
          <a:p>
            <a:pPr>
              <a:lnSpc>
                <a:spcPct val="200000"/>
              </a:lnSpc>
            </a:pPr>
            <a:endParaRPr lang="th-TH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</a:t>
            </a: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A circle is inside a triangle.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2. A triangle is inside a circle.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3. A circle is outside a square.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4. A triangle is outside the circle.</a:t>
            </a: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200000"/>
              </a:lnSpc>
            </a:pP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>
              <a:lnSpc>
                <a:spcPct val="150000"/>
              </a:lnSpc>
            </a:pPr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en-US" sz="4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474" y="3936528"/>
            <a:ext cx="2015412" cy="184015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3D4DA075-9E67-4A8F-B0F1-73661B9232E6}"/>
              </a:ext>
            </a:extLst>
          </p:cNvPr>
          <p:cNvSpPr/>
          <p:nvPr/>
        </p:nvSpPr>
        <p:spPr>
          <a:xfrm>
            <a:off x="-2900856" y="5927834"/>
            <a:ext cx="1056289" cy="1082566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195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25E-6 1.04167E-6 L 0.28067 0.137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3" y="68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</TotalTime>
  <Words>2971</Words>
  <Application>Microsoft Office PowerPoint</Application>
  <PresentationFormat>Custom</PresentationFormat>
  <Paragraphs>871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9" baseType="lpstr">
      <vt:lpstr>Angsana New</vt:lpstr>
      <vt:lpstr>Arial</vt:lpstr>
      <vt:lpstr>Calibri</vt:lpstr>
      <vt:lpstr>Calibri Light</vt:lpstr>
      <vt:lpstr>Cordia New</vt:lpstr>
      <vt:lpstr>TH Niramit AS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TheTuck</dc:creator>
  <cp:lastModifiedBy>TheTuck</cp:lastModifiedBy>
  <cp:revision>55</cp:revision>
  <dcterms:created xsi:type="dcterms:W3CDTF">2019-10-28T03:10:38Z</dcterms:created>
  <dcterms:modified xsi:type="dcterms:W3CDTF">2019-11-10T11:31:02Z</dcterms:modified>
</cp:coreProperties>
</file>